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7.jpg" ContentType="image/gif"/>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7"/>
  </p:notesMasterIdLst>
  <p:handoutMasterIdLst>
    <p:handoutMasterId r:id="rId48"/>
  </p:handoutMasterIdLst>
  <p:sldIdLst>
    <p:sldId id="314" r:id="rId5"/>
    <p:sldId id="394" r:id="rId6"/>
    <p:sldId id="392" r:id="rId7"/>
    <p:sldId id="315" r:id="rId8"/>
    <p:sldId id="341" r:id="rId9"/>
    <p:sldId id="321" r:id="rId10"/>
    <p:sldId id="350" r:id="rId11"/>
    <p:sldId id="351" r:id="rId12"/>
    <p:sldId id="323" r:id="rId13"/>
    <p:sldId id="354" r:id="rId14"/>
    <p:sldId id="324" r:id="rId15"/>
    <p:sldId id="331" r:id="rId16"/>
    <p:sldId id="348" r:id="rId17"/>
    <p:sldId id="393" r:id="rId18"/>
    <p:sldId id="340" r:id="rId19"/>
    <p:sldId id="317" r:id="rId20"/>
    <p:sldId id="355" r:id="rId21"/>
    <p:sldId id="334" r:id="rId22"/>
    <p:sldId id="360" r:id="rId23"/>
    <p:sldId id="346" r:id="rId24"/>
    <p:sldId id="316" r:id="rId25"/>
    <p:sldId id="357" r:id="rId26"/>
    <p:sldId id="330" r:id="rId27"/>
    <p:sldId id="336" r:id="rId28"/>
    <p:sldId id="356" r:id="rId29"/>
    <p:sldId id="333" r:id="rId30"/>
    <p:sldId id="337" r:id="rId31"/>
    <p:sldId id="338" r:id="rId32"/>
    <p:sldId id="342" r:id="rId33"/>
    <p:sldId id="326" r:id="rId34"/>
    <p:sldId id="327" r:id="rId35"/>
    <p:sldId id="328" r:id="rId36"/>
    <p:sldId id="329" r:id="rId37"/>
    <p:sldId id="359" r:id="rId38"/>
    <p:sldId id="335" r:id="rId39"/>
    <p:sldId id="343" r:id="rId40"/>
    <p:sldId id="344" r:id="rId41"/>
    <p:sldId id="319" r:id="rId42"/>
    <p:sldId id="352" r:id="rId43"/>
    <p:sldId id="361" r:id="rId44"/>
    <p:sldId id="318" r:id="rId45"/>
    <p:sldId id="345" r:id="rId46"/>
  </p:sldIdLst>
  <p:sldSz cx="9144000" cy="5715000" type="screen16x1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7">
          <p15:clr>
            <a:srgbClr val="A4A3A4"/>
          </p15:clr>
        </p15:guide>
        <p15:guide id="2" orient="horz" pos="3070">
          <p15:clr>
            <a:srgbClr val="A4A3A4"/>
          </p15:clr>
        </p15:guide>
        <p15:guide id="3" pos="295">
          <p15:clr>
            <a:srgbClr val="A4A3A4"/>
          </p15:clr>
        </p15:guide>
        <p15:guide id="4" pos="54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BB16A3"/>
    <a:srgbClr val="EF3340"/>
    <a:srgbClr val="FFCD00"/>
    <a:srgbClr val="005EB8"/>
    <a:srgbClr val="FFCDB8"/>
    <a:srgbClr val="FFCF06"/>
    <a:srgbClr val="F8C704"/>
    <a:srgbClr val="EFC002"/>
    <a:srgbClr val="00A8B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41264E-3670-4B2D-94FE-1AFCEFFFAB87}" v="22" dt="2024-11-18T19:50:50.28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0" autoAdjust="0"/>
    <p:restoredTop sz="69035" autoAdjust="0"/>
  </p:normalViewPr>
  <p:slideViewPr>
    <p:cSldViewPr snapToObjects="1">
      <p:cViewPr varScale="1">
        <p:scale>
          <a:sx n="94" d="100"/>
          <a:sy n="94" d="100"/>
        </p:scale>
        <p:origin x="2022" y="72"/>
      </p:cViewPr>
      <p:guideLst>
        <p:guide orient="horz" pos="167"/>
        <p:guide orient="horz" pos="3070"/>
        <p:guide pos="295"/>
        <p:guide pos="5465"/>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itala Raine" userId="22d04780-4552-4511-9625-86defc58b465" providerId="ADAL" clId="{6341264E-3670-4B2D-94FE-1AFCEFFFAB87}"/>
    <pc:docChg chg="undo custSel addSld delSld modSld">
      <pc:chgData name="Viitala Raine" userId="22d04780-4552-4511-9625-86defc58b465" providerId="ADAL" clId="{6341264E-3670-4B2D-94FE-1AFCEFFFAB87}" dt="2024-11-18T19:51:47.102" v="223" actId="404"/>
      <pc:docMkLst>
        <pc:docMk/>
      </pc:docMkLst>
      <pc:sldChg chg="modSp mod">
        <pc:chgData name="Viitala Raine" userId="22d04780-4552-4511-9625-86defc58b465" providerId="ADAL" clId="{6341264E-3670-4B2D-94FE-1AFCEFFFAB87}" dt="2024-11-18T19:18:03.961" v="13" actId="20577"/>
        <pc:sldMkLst>
          <pc:docMk/>
          <pc:sldMk cId="4155289920" sldId="314"/>
        </pc:sldMkLst>
        <pc:spChg chg="mod">
          <ac:chgData name="Viitala Raine" userId="22d04780-4552-4511-9625-86defc58b465" providerId="ADAL" clId="{6341264E-3670-4B2D-94FE-1AFCEFFFAB87}" dt="2024-11-18T19:18:03.961" v="13" actId="20577"/>
          <ac:spMkLst>
            <pc:docMk/>
            <pc:sldMk cId="4155289920" sldId="314"/>
            <ac:spMk id="3" creationId="{00000000-0000-0000-0000-000000000000}"/>
          </ac:spMkLst>
        </pc:spChg>
      </pc:sldChg>
      <pc:sldChg chg="modSp mod">
        <pc:chgData name="Viitala Raine" userId="22d04780-4552-4511-9625-86defc58b465" providerId="ADAL" clId="{6341264E-3670-4B2D-94FE-1AFCEFFFAB87}" dt="2024-11-18T19:19:58.605" v="77" actId="6549"/>
        <pc:sldMkLst>
          <pc:docMk/>
          <pc:sldMk cId="252994076" sldId="315"/>
        </pc:sldMkLst>
        <pc:spChg chg="mod">
          <ac:chgData name="Viitala Raine" userId="22d04780-4552-4511-9625-86defc58b465" providerId="ADAL" clId="{6341264E-3670-4B2D-94FE-1AFCEFFFAB87}" dt="2024-11-18T19:19:47.135" v="62" actId="20577"/>
          <ac:spMkLst>
            <pc:docMk/>
            <pc:sldMk cId="252994076" sldId="315"/>
            <ac:spMk id="4" creationId="{00000000-0000-0000-0000-000000000000}"/>
          </ac:spMkLst>
        </pc:spChg>
        <pc:spChg chg="mod">
          <ac:chgData name="Viitala Raine" userId="22d04780-4552-4511-9625-86defc58b465" providerId="ADAL" clId="{6341264E-3670-4B2D-94FE-1AFCEFFFAB87}" dt="2024-11-18T19:19:58.605" v="77" actId="6549"/>
          <ac:spMkLst>
            <pc:docMk/>
            <pc:sldMk cId="252994076" sldId="315"/>
            <ac:spMk id="5" creationId="{00000000-0000-0000-0000-000000000000}"/>
          </ac:spMkLst>
        </pc:spChg>
      </pc:sldChg>
      <pc:sldChg chg="addSp delSp modSp mod modAnim">
        <pc:chgData name="Viitala Raine" userId="22d04780-4552-4511-9625-86defc58b465" providerId="ADAL" clId="{6341264E-3670-4B2D-94FE-1AFCEFFFAB87}" dt="2024-11-18T19:40:53.754" v="106" actId="1076"/>
        <pc:sldMkLst>
          <pc:docMk/>
          <pc:sldMk cId="1855759793" sldId="336"/>
        </pc:sldMkLst>
        <pc:spChg chg="add del mod">
          <ac:chgData name="Viitala Raine" userId="22d04780-4552-4511-9625-86defc58b465" providerId="ADAL" clId="{6341264E-3670-4B2D-94FE-1AFCEFFFAB87}" dt="2024-11-18T19:40:47.414" v="103"/>
          <ac:spMkLst>
            <pc:docMk/>
            <pc:sldMk cId="1855759793" sldId="336"/>
            <ac:spMk id="7" creationId="{B0D64F77-01B6-4AFE-F6DC-0EFE295E2763}"/>
          </ac:spMkLst>
        </pc:spChg>
        <pc:picChg chg="del">
          <ac:chgData name="Viitala Raine" userId="22d04780-4552-4511-9625-86defc58b465" providerId="ADAL" clId="{6341264E-3670-4B2D-94FE-1AFCEFFFAB87}" dt="2024-11-18T19:40:44.269" v="102" actId="478"/>
          <ac:picMkLst>
            <pc:docMk/>
            <pc:sldMk cId="1855759793" sldId="336"/>
            <ac:picMk id="6" creationId="{00000000-0000-0000-0000-000000000000}"/>
          </ac:picMkLst>
        </pc:picChg>
        <pc:picChg chg="add mod">
          <ac:chgData name="Viitala Raine" userId="22d04780-4552-4511-9625-86defc58b465" providerId="ADAL" clId="{6341264E-3670-4B2D-94FE-1AFCEFFFAB87}" dt="2024-11-18T19:40:53.754" v="106" actId="1076"/>
          <ac:picMkLst>
            <pc:docMk/>
            <pc:sldMk cId="1855759793" sldId="336"/>
            <ac:picMk id="8" creationId="{71798FC0-A158-187B-8A5B-40D63E80135A}"/>
          </ac:picMkLst>
        </pc:picChg>
      </pc:sldChg>
      <pc:sldChg chg="addSp delSp modSp mod modAnim">
        <pc:chgData name="Viitala Raine" userId="22d04780-4552-4511-9625-86defc58b465" providerId="ADAL" clId="{6341264E-3670-4B2D-94FE-1AFCEFFFAB87}" dt="2024-11-18T19:41:28.035" v="116" actId="1076"/>
        <pc:sldMkLst>
          <pc:docMk/>
          <pc:sldMk cId="4217003479" sldId="337"/>
        </pc:sldMkLst>
        <pc:spChg chg="add del mod">
          <ac:chgData name="Viitala Raine" userId="22d04780-4552-4511-9625-86defc58b465" providerId="ADAL" clId="{6341264E-3670-4B2D-94FE-1AFCEFFFAB87}" dt="2024-11-18T19:41:23.462" v="113"/>
          <ac:spMkLst>
            <pc:docMk/>
            <pc:sldMk cId="4217003479" sldId="337"/>
            <ac:spMk id="7" creationId="{CF5337FA-387E-7F64-C322-4ACC676E4009}"/>
          </ac:spMkLst>
        </pc:spChg>
        <pc:picChg chg="del">
          <ac:chgData name="Viitala Raine" userId="22d04780-4552-4511-9625-86defc58b465" providerId="ADAL" clId="{6341264E-3670-4B2D-94FE-1AFCEFFFAB87}" dt="2024-11-18T19:41:20.712" v="112" actId="478"/>
          <ac:picMkLst>
            <pc:docMk/>
            <pc:sldMk cId="4217003479" sldId="337"/>
            <ac:picMk id="6" creationId="{00000000-0000-0000-0000-000000000000}"/>
          </ac:picMkLst>
        </pc:picChg>
        <pc:picChg chg="add mod">
          <ac:chgData name="Viitala Raine" userId="22d04780-4552-4511-9625-86defc58b465" providerId="ADAL" clId="{6341264E-3670-4B2D-94FE-1AFCEFFFAB87}" dt="2024-11-18T19:41:28.035" v="116" actId="1076"/>
          <ac:picMkLst>
            <pc:docMk/>
            <pc:sldMk cId="4217003479" sldId="337"/>
            <ac:picMk id="8" creationId="{23D103CC-C1FE-4371-F2DA-60C096AD4842}"/>
          </ac:picMkLst>
        </pc:picChg>
      </pc:sldChg>
      <pc:sldChg chg="addSp delSp modSp mod modAnim">
        <pc:chgData name="Viitala Raine" userId="22d04780-4552-4511-9625-86defc58b465" providerId="ADAL" clId="{6341264E-3670-4B2D-94FE-1AFCEFFFAB87}" dt="2024-11-18T19:41:47.490" v="123" actId="1076"/>
        <pc:sldMkLst>
          <pc:docMk/>
          <pc:sldMk cId="1734909373" sldId="338"/>
        </pc:sldMkLst>
        <pc:spChg chg="add del mod">
          <ac:chgData name="Viitala Raine" userId="22d04780-4552-4511-9625-86defc58b465" providerId="ADAL" clId="{6341264E-3670-4B2D-94FE-1AFCEFFFAB87}" dt="2024-11-18T19:41:37.758" v="118"/>
          <ac:spMkLst>
            <pc:docMk/>
            <pc:sldMk cId="1734909373" sldId="338"/>
            <ac:spMk id="7" creationId="{6EFFCB24-4D42-4628-8C1F-0048F252837C}"/>
          </ac:spMkLst>
        </pc:spChg>
        <pc:picChg chg="del mod">
          <ac:chgData name="Viitala Raine" userId="22d04780-4552-4511-9625-86defc58b465" providerId="ADAL" clId="{6341264E-3670-4B2D-94FE-1AFCEFFFAB87}" dt="2024-11-18T19:41:34.911" v="117" actId="478"/>
          <ac:picMkLst>
            <pc:docMk/>
            <pc:sldMk cId="1734909373" sldId="338"/>
            <ac:picMk id="6" creationId="{00000000-0000-0000-0000-000000000000}"/>
          </ac:picMkLst>
        </pc:picChg>
        <pc:picChg chg="add mod">
          <ac:chgData name="Viitala Raine" userId="22d04780-4552-4511-9625-86defc58b465" providerId="ADAL" clId="{6341264E-3670-4B2D-94FE-1AFCEFFFAB87}" dt="2024-11-18T19:41:47.490" v="123" actId="1076"/>
          <ac:picMkLst>
            <pc:docMk/>
            <pc:sldMk cId="1734909373" sldId="338"/>
            <ac:picMk id="8" creationId="{D86511E5-864A-AB0A-1672-E32F838AD15E}"/>
          </ac:picMkLst>
        </pc:picChg>
      </pc:sldChg>
      <pc:sldChg chg="addSp delSp modSp mod modAnim">
        <pc:chgData name="Viitala Raine" userId="22d04780-4552-4511-9625-86defc58b465" providerId="ADAL" clId="{6341264E-3670-4B2D-94FE-1AFCEFFFAB87}" dt="2024-11-18T19:30:15.688" v="89" actId="1076"/>
        <pc:sldMkLst>
          <pc:docMk/>
          <pc:sldMk cId="401531037" sldId="348"/>
        </pc:sldMkLst>
        <pc:spChg chg="add del mod">
          <ac:chgData name="Viitala Raine" userId="22d04780-4552-4511-9625-86defc58b465" providerId="ADAL" clId="{6341264E-3670-4B2D-94FE-1AFCEFFFAB87}" dt="2024-11-18T19:28:00.358" v="86"/>
          <ac:spMkLst>
            <pc:docMk/>
            <pc:sldMk cId="401531037" sldId="348"/>
            <ac:spMk id="7" creationId="{C2DE0786-2678-5DDE-71D0-AF273C87B4A6}"/>
          </ac:spMkLst>
        </pc:spChg>
        <pc:picChg chg="del">
          <ac:chgData name="Viitala Raine" userId="22d04780-4552-4511-9625-86defc58b465" providerId="ADAL" clId="{6341264E-3670-4B2D-94FE-1AFCEFFFAB87}" dt="2024-11-18T19:27:57.387" v="85" actId="478"/>
          <ac:picMkLst>
            <pc:docMk/>
            <pc:sldMk cId="401531037" sldId="348"/>
            <ac:picMk id="6" creationId="{00000000-0000-0000-0000-000000000000}"/>
          </ac:picMkLst>
        </pc:picChg>
        <pc:picChg chg="add mod">
          <ac:chgData name="Viitala Raine" userId="22d04780-4552-4511-9625-86defc58b465" providerId="ADAL" clId="{6341264E-3670-4B2D-94FE-1AFCEFFFAB87}" dt="2024-11-18T19:30:15.688" v="89" actId="1076"/>
          <ac:picMkLst>
            <pc:docMk/>
            <pc:sldMk cId="401531037" sldId="348"/>
            <ac:picMk id="8" creationId="{A100A6E5-01DF-C971-0088-401DA84914A6}"/>
          </ac:picMkLst>
        </pc:picChg>
      </pc:sldChg>
      <pc:sldChg chg="addSp delSp modSp mod modAnim">
        <pc:chgData name="Viitala Raine" userId="22d04780-4552-4511-9625-86defc58b465" providerId="ADAL" clId="{6341264E-3670-4B2D-94FE-1AFCEFFFAB87}" dt="2024-11-18T19:27:50.464" v="84" actId="1076"/>
        <pc:sldMkLst>
          <pc:docMk/>
          <pc:sldMk cId="1832823755" sldId="350"/>
        </pc:sldMkLst>
        <pc:spChg chg="add del mod">
          <ac:chgData name="Viitala Raine" userId="22d04780-4552-4511-9625-86defc58b465" providerId="ADAL" clId="{6341264E-3670-4B2D-94FE-1AFCEFFFAB87}" dt="2024-11-18T19:27:38.573" v="80"/>
          <ac:spMkLst>
            <pc:docMk/>
            <pc:sldMk cId="1832823755" sldId="350"/>
            <ac:spMk id="7" creationId="{D2837121-E667-DCE7-2405-979952743813}"/>
          </ac:spMkLst>
        </pc:spChg>
        <pc:picChg chg="del">
          <ac:chgData name="Viitala Raine" userId="22d04780-4552-4511-9625-86defc58b465" providerId="ADAL" clId="{6341264E-3670-4B2D-94FE-1AFCEFFFAB87}" dt="2024-11-18T19:27:31.123" v="79" actId="478"/>
          <ac:picMkLst>
            <pc:docMk/>
            <pc:sldMk cId="1832823755" sldId="350"/>
            <ac:picMk id="6" creationId="{00000000-0000-0000-0000-000000000000}"/>
          </ac:picMkLst>
        </pc:picChg>
        <pc:picChg chg="add mod">
          <ac:chgData name="Viitala Raine" userId="22d04780-4552-4511-9625-86defc58b465" providerId="ADAL" clId="{6341264E-3670-4B2D-94FE-1AFCEFFFAB87}" dt="2024-11-18T19:27:50.464" v="84" actId="1076"/>
          <ac:picMkLst>
            <pc:docMk/>
            <pc:sldMk cId="1832823755" sldId="350"/>
            <ac:picMk id="8" creationId="{FF916F7B-DA80-E2DC-1BA8-DE933A78B44C}"/>
          </ac:picMkLst>
        </pc:picChg>
      </pc:sldChg>
      <pc:sldChg chg="addSp delSp modSp mod modAnim">
        <pc:chgData name="Viitala Raine" userId="22d04780-4552-4511-9625-86defc58b465" providerId="ADAL" clId="{6341264E-3670-4B2D-94FE-1AFCEFFFAB87}" dt="2024-11-18T19:42:21.053" v="129"/>
        <pc:sldMkLst>
          <pc:docMk/>
          <pc:sldMk cId="1725581007" sldId="352"/>
        </pc:sldMkLst>
        <pc:spChg chg="add del mod">
          <ac:chgData name="Viitala Raine" userId="22d04780-4552-4511-9625-86defc58b465" providerId="ADAL" clId="{6341264E-3670-4B2D-94FE-1AFCEFFFAB87}" dt="2024-11-18T19:42:21.053" v="129"/>
          <ac:spMkLst>
            <pc:docMk/>
            <pc:sldMk cId="1725581007" sldId="352"/>
            <ac:spMk id="7" creationId="{3125E4DD-514E-2B60-F4E8-1447D0571227}"/>
          </ac:spMkLst>
        </pc:spChg>
        <pc:picChg chg="del">
          <ac:chgData name="Viitala Raine" userId="22d04780-4552-4511-9625-86defc58b465" providerId="ADAL" clId="{6341264E-3670-4B2D-94FE-1AFCEFFFAB87}" dt="2024-11-18T19:42:18.972" v="128" actId="478"/>
          <ac:picMkLst>
            <pc:docMk/>
            <pc:sldMk cId="1725581007" sldId="352"/>
            <ac:picMk id="6" creationId="{00000000-0000-0000-0000-000000000000}"/>
          </ac:picMkLst>
        </pc:picChg>
        <pc:picChg chg="add mod">
          <ac:chgData name="Viitala Raine" userId="22d04780-4552-4511-9625-86defc58b465" providerId="ADAL" clId="{6341264E-3670-4B2D-94FE-1AFCEFFFAB87}" dt="2024-11-18T19:42:21.053" v="129"/>
          <ac:picMkLst>
            <pc:docMk/>
            <pc:sldMk cId="1725581007" sldId="352"/>
            <ac:picMk id="8" creationId="{B27EEA3F-8DF6-5D67-5B54-0BCCFA8CAFDD}"/>
          </ac:picMkLst>
        </pc:picChg>
      </pc:sldChg>
      <pc:sldChg chg="addSp delSp modSp mod modAnim">
        <pc:chgData name="Viitala Raine" userId="22d04780-4552-4511-9625-86defc58b465" providerId="ADAL" clId="{6341264E-3670-4B2D-94FE-1AFCEFFFAB87}" dt="2024-11-18T19:40:15.122" v="97" actId="14100"/>
        <pc:sldMkLst>
          <pc:docMk/>
          <pc:sldMk cId="1985700591" sldId="355"/>
        </pc:sldMkLst>
        <pc:spChg chg="add del mod">
          <ac:chgData name="Viitala Raine" userId="22d04780-4552-4511-9625-86defc58b465" providerId="ADAL" clId="{6341264E-3670-4B2D-94FE-1AFCEFFFAB87}" dt="2024-11-18T19:40:11.115" v="95"/>
          <ac:spMkLst>
            <pc:docMk/>
            <pc:sldMk cId="1985700591" sldId="355"/>
            <ac:spMk id="7" creationId="{12D1B18A-ADEF-729B-3BBB-3BD7CC90B68F}"/>
          </ac:spMkLst>
        </pc:spChg>
        <pc:picChg chg="del">
          <ac:chgData name="Viitala Raine" userId="22d04780-4552-4511-9625-86defc58b465" providerId="ADAL" clId="{6341264E-3670-4B2D-94FE-1AFCEFFFAB87}" dt="2024-11-18T19:40:09.091" v="94" actId="478"/>
          <ac:picMkLst>
            <pc:docMk/>
            <pc:sldMk cId="1985700591" sldId="355"/>
            <ac:picMk id="6" creationId="{00000000-0000-0000-0000-000000000000}"/>
          </ac:picMkLst>
        </pc:picChg>
        <pc:picChg chg="add mod">
          <ac:chgData name="Viitala Raine" userId="22d04780-4552-4511-9625-86defc58b465" providerId="ADAL" clId="{6341264E-3670-4B2D-94FE-1AFCEFFFAB87}" dt="2024-11-18T19:40:15.122" v="97" actId="14100"/>
          <ac:picMkLst>
            <pc:docMk/>
            <pc:sldMk cId="1985700591" sldId="355"/>
            <ac:picMk id="8" creationId="{5F9320AC-675B-0DF0-97E2-2890FFBD44F2}"/>
          </ac:picMkLst>
        </pc:picChg>
      </pc:sldChg>
      <pc:sldChg chg="addSp delSp modSp mod modAnim">
        <pc:chgData name="Viitala Raine" userId="22d04780-4552-4511-9625-86defc58b465" providerId="ADAL" clId="{6341264E-3670-4B2D-94FE-1AFCEFFFAB87}" dt="2024-11-18T19:41:08.703" v="111" actId="1076"/>
        <pc:sldMkLst>
          <pc:docMk/>
          <pc:sldMk cId="3384620678" sldId="356"/>
        </pc:sldMkLst>
        <pc:spChg chg="add del mod">
          <ac:chgData name="Viitala Raine" userId="22d04780-4552-4511-9625-86defc58b465" providerId="ADAL" clId="{6341264E-3670-4B2D-94FE-1AFCEFFFAB87}" dt="2024-11-18T19:41:03.586" v="108"/>
          <ac:spMkLst>
            <pc:docMk/>
            <pc:sldMk cId="3384620678" sldId="356"/>
            <ac:spMk id="6" creationId="{691C5522-6E30-254C-E6DF-BF3C54C97053}"/>
          </ac:spMkLst>
        </pc:spChg>
        <pc:picChg chg="del">
          <ac:chgData name="Viitala Raine" userId="22d04780-4552-4511-9625-86defc58b465" providerId="ADAL" clId="{6341264E-3670-4B2D-94FE-1AFCEFFFAB87}" dt="2024-11-18T19:40:57.638" v="107" actId="478"/>
          <ac:picMkLst>
            <pc:docMk/>
            <pc:sldMk cId="3384620678" sldId="356"/>
            <ac:picMk id="7" creationId="{00000000-0000-0000-0000-000000000000}"/>
          </ac:picMkLst>
        </pc:picChg>
        <pc:picChg chg="add mod">
          <ac:chgData name="Viitala Raine" userId="22d04780-4552-4511-9625-86defc58b465" providerId="ADAL" clId="{6341264E-3670-4B2D-94FE-1AFCEFFFAB87}" dt="2024-11-18T19:41:08.703" v="111" actId="1076"/>
          <ac:picMkLst>
            <pc:docMk/>
            <pc:sldMk cId="3384620678" sldId="356"/>
            <ac:picMk id="8" creationId="{3FC04250-D2C4-A94C-6694-0AEA70E7219D}"/>
          </ac:picMkLst>
        </pc:picChg>
      </pc:sldChg>
      <pc:sldChg chg="addSp delSp modSp mod modAnim">
        <pc:chgData name="Viitala Raine" userId="22d04780-4552-4511-9625-86defc58b465" providerId="ADAL" clId="{6341264E-3670-4B2D-94FE-1AFCEFFFAB87}" dt="2024-11-18T19:40:32.249" v="101" actId="1076"/>
        <pc:sldMkLst>
          <pc:docMk/>
          <pc:sldMk cId="3917430252" sldId="357"/>
        </pc:sldMkLst>
        <pc:spChg chg="add del mod">
          <ac:chgData name="Viitala Raine" userId="22d04780-4552-4511-9625-86defc58b465" providerId="ADAL" clId="{6341264E-3670-4B2D-94FE-1AFCEFFFAB87}" dt="2024-11-18T19:40:28.331" v="99"/>
          <ac:spMkLst>
            <pc:docMk/>
            <pc:sldMk cId="3917430252" sldId="357"/>
            <ac:spMk id="7" creationId="{2AA8E92D-3FA4-3213-F65F-303A1F191C81}"/>
          </ac:spMkLst>
        </pc:spChg>
        <pc:picChg chg="del">
          <ac:chgData name="Viitala Raine" userId="22d04780-4552-4511-9625-86defc58b465" providerId="ADAL" clId="{6341264E-3670-4B2D-94FE-1AFCEFFFAB87}" dt="2024-11-18T19:40:25.939" v="98" actId="478"/>
          <ac:picMkLst>
            <pc:docMk/>
            <pc:sldMk cId="3917430252" sldId="357"/>
            <ac:picMk id="6" creationId="{00000000-0000-0000-0000-000000000000}"/>
          </ac:picMkLst>
        </pc:picChg>
        <pc:picChg chg="add mod">
          <ac:chgData name="Viitala Raine" userId="22d04780-4552-4511-9625-86defc58b465" providerId="ADAL" clId="{6341264E-3670-4B2D-94FE-1AFCEFFFAB87}" dt="2024-11-18T19:40:32.249" v="101" actId="1076"/>
          <ac:picMkLst>
            <pc:docMk/>
            <pc:sldMk cId="3917430252" sldId="357"/>
            <ac:picMk id="8" creationId="{6ECAA61B-960A-8535-614C-2C5BD0C48B39}"/>
          </ac:picMkLst>
        </pc:picChg>
      </pc:sldChg>
      <pc:sldChg chg="addSp delSp modSp mod modAnim">
        <pc:chgData name="Viitala Raine" userId="22d04780-4552-4511-9625-86defc58b465" providerId="ADAL" clId="{6341264E-3670-4B2D-94FE-1AFCEFFFAB87}" dt="2024-11-18T19:42:07.584" v="127" actId="1076"/>
        <pc:sldMkLst>
          <pc:docMk/>
          <pc:sldMk cId="2427877659" sldId="359"/>
        </pc:sldMkLst>
        <pc:spChg chg="add del mod">
          <ac:chgData name="Viitala Raine" userId="22d04780-4552-4511-9625-86defc58b465" providerId="ADAL" clId="{6341264E-3670-4B2D-94FE-1AFCEFFFAB87}" dt="2024-11-18T19:42:03.124" v="125"/>
          <ac:spMkLst>
            <pc:docMk/>
            <pc:sldMk cId="2427877659" sldId="359"/>
            <ac:spMk id="7" creationId="{5FD58E2F-1F47-2A89-1DCB-C8152D0FC923}"/>
          </ac:spMkLst>
        </pc:spChg>
        <pc:picChg chg="del">
          <ac:chgData name="Viitala Raine" userId="22d04780-4552-4511-9625-86defc58b465" providerId="ADAL" clId="{6341264E-3670-4B2D-94FE-1AFCEFFFAB87}" dt="2024-11-18T19:41:59.429" v="124" actId="478"/>
          <ac:picMkLst>
            <pc:docMk/>
            <pc:sldMk cId="2427877659" sldId="359"/>
            <ac:picMk id="6" creationId="{00000000-0000-0000-0000-000000000000}"/>
          </ac:picMkLst>
        </pc:picChg>
        <pc:picChg chg="add mod">
          <ac:chgData name="Viitala Raine" userId="22d04780-4552-4511-9625-86defc58b465" providerId="ADAL" clId="{6341264E-3670-4B2D-94FE-1AFCEFFFAB87}" dt="2024-11-18T19:42:07.584" v="127" actId="1076"/>
          <ac:picMkLst>
            <pc:docMk/>
            <pc:sldMk cId="2427877659" sldId="359"/>
            <ac:picMk id="8" creationId="{2F254D9D-7C3F-2754-EA29-EC2E033B9739}"/>
          </ac:picMkLst>
        </pc:picChg>
      </pc:sldChg>
      <pc:sldChg chg="addSp delSp modSp mod modAnim">
        <pc:chgData name="Viitala Raine" userId="22d04780-4552-4511-9625-86defc58b465" providerId="ADAL" clId="{6341264E-3670-4B2D-94FE-1AFCEFFFAB87}" dt="2024-11-18T19:42:33.443" v="131"/>
        <pc:sldMkLst>
          <pc:docMk/>
          <pc:sldMk cId="2033925488" sldId="361"/>
        </pc:sldMkLst>
        <pc:spChg chg="add del mod">
          <ac:chgData name="Viitala Raine" userId="22d04780-4552-4511-9625-86defc58b465" providerId="ADAL" clId="{6341264E-3670-4B2D-94FE-1AFCEFFFAB87}" dt="2024-11-18T19:42:33.443" v="131"/>
          <ac:spMkLst>
            <pc:docMk/>
            <pc:sldMk cId="2033925488" sldId="361"/>
            <ac:spMk id="7" creationId="{AE4E9F7F-5018-D633-368F-9E81D2642495}"/>
          </ac:spMkLst>
        </pc:spChg>
        <pc:picChg chg="del">
          <ac:chgData name="Viitala Raine" userId="22d04780-4552-4511-9625-86defc58b465" providerId="ADAL" clId="{6341264E-3670-4B2D-94FE-1AFCEFFFAB87}" dt="2024-11-18T19:42:31.135" v="130" actId="478"/>
          <ac:picMkLst>
            <pc:docMk/>
            <pc:sldMk cId="2033925488" sldId="361"/>
            <ac:picMk id="6" creationId="{00000000-0000-0000-0000-000000000000}"/>
          </ac:picMkLst>
        </pc:picChg>
        <pc:picChg chg="add mod">
          <ac:chgData name="Viitala Raine" userId="22d04780-4552-4511-9625-86defc58b465" providerId="ADAL" clId="{6341264E-3670-4B2D-94FE-1AFCEFFFAB87}" dt="2024-11-18T19:42:33.443" v="131"/>
          <ac:picMkLst>
            <pc:docMk/>
            <pc:sldMk cId="2033925488" sldId="361"/>
            <ac:picMk id="8" creationId="{A8D35744-A61B-52AC-2A9C-AC8204D9EE3A}"/>
          </ac:picMkLst>
        </pc:picChg>
      </pc:sldChg>
      <pc:sldChg chg="delSp modSp add mod modAnim">
        <pc:chgData name="Viitala Raine" userId="22d04780-4552-4511-9625-86defc58b465" providerId="ADAL" clId="{6341264E-3670-4B2D-94FE-1AFCEFFFAB87}" dt="2024-11-18T19:18:50.147" v="16" actId="1076"/>
        <pc:sldMkLst>
          <pc:docMk/>
          <pc:sldMk cId="4108442353" sldId="392"/>
        </pc:sldMkLst>
        <pc:spChg chg="mod">
          <ac:chgData name="Viitala Raine" userId="22d04780-4552-4511-9625-86defc58b465" providerId="ADAL" clId="{6341264E-3670-4B2D-94FE-1AFCEFFFAB87}" dt="2024-11-18T19:18:50.147" v="16" actId="1076"/>
          <ac:spMkLst>
            <pc:docMk/>
            <pc:sldMk cId="4108442353" sldId="392"/>
            <ac:spMk id="3" creationId="{303B5601-6CC5-4A88-B8B7-440CD7C26FC6}"/>
          </ac:spMkLst>
        </pc:spChg>
        <pc:picChg chg="del">
          <ac:chgData name="Viitala Raine" userId="22d04780-4552-4511-9625-86defc58b465" providerId="ADAL" clId="{6341264E-3670-4B2D-94FE-1AFCEFFFAB87}" dt="2024-11-18T19:18:46.301" v="15" actId="478"/>
          <ac:picMkLst>
            <pc:docMk/>
            <pc:sldMk cId="4108442353" sldId="392"/>
            <ac:picMk id="1026" creationId="{DD3195D5-5C9F-4C50-81CA-DA5720FF4B77}"/>
          </ac:picMkLst>
        </pc:picChg>
      </pc:sldChg>
      <pc:sldChg chg="addSp delSp modSp new mod modAnim">
        <pc:chgData name="Viitala Raine" userId="22d04780-4552-4511-9625-86defc58b465" providerId="ADAL" clId="{6341264E-3670-4B2D-94FE-1AFCEFFFAB87}" dt="2024-11-18T19:39:47.760" v="93" actId="1076"/>
        <pc:sldMkLst>
          <pc:docMk/>
          <pc:sldMk cId="2048645416" sldId="393"/>
        </pc:sldMkLst>
        <pc:spChg chg="del">
          <ac:chgData name="Viitala Raine" userId="22d04780-4552-4511-9625-86defc58b465" providerId="ADAL" clId="{6341264E-3670-4B2D-94FE-1AFCEFFFAB87}" dt="2024-11-18T19:39:42.142" v="91"/>
          <ac:spMkLst>
            <pc:docMk/>
            <pc:sldMk cId="2048645416" sldId="393"/>
            <ac:spMk id="3" creationId="{3F4BF2C9-3F48-F763-0E7C-C6452FA99A4E}"/>
          </ac:spMkLst>
        </pc:spChg>
        <pc:picChg chg="add mod">
          <ac:chgData name="Viitala Raine" userId="22d04780-4552-4511-9625-86defc58b465" providerId="ADAL" clId="{6341264E-3670-4B2D-94FE-1AFCEFFFAB87}" dt="2024-11-18T19:39:47.760" v="93" actId="1076"/>
          <ac:picMkLst>
            <pc:docMk/>
            <pc:sldMk cId="2048645416" sldId="393"/>
            <ac:picMk id="6" creationId="{6DD7E68E-A00F-22D4-3C98-61A377A9F3C8}"/>
          </ac:picMkLst>
        </pc:picChg>
      </pc:sldChg>
      <pc:sldChg chg="new del">
        <pc:chgData name="Viitala Raine" userId="22d04780-4552-4511-9625-86defc58b465" providerId="ADAL" clId="{6341264E-3670-4B2D-94FE-1AFCEFFFAB87}" dt="2024-11-18T19:48:53.971" v="133" actId="680"/>
        <pc:sldMkLst>
          <pc:docMk/>
          <pc:sldMk cId="189293197" sldId="394"/>
        </pc:sldMkLst>
      </pc:sldChg>
      <pc:sldChg chg="addSp delSp modSp new mod">
        <pc:chgData name="Viitala Raine" userId="22d04780-4552-4511-9625-86defc58b465" providerId="ADAL" clId="{6341264E-3670-4B2D-94FE-1AFCEFFFAB87}" dt="2024-11-18T19:51:47.102" v="223" actId="404"/>
        <pc:sldMkLst>
          <pc:docMk/>
          <pc:sldMk cId="3948577433" sldId="394"/>
        </pc:sldMkLst>
        <pc:spChg chg="mod">
          <ac:chgData name="Viitala Raine" userId="22d04780-4552-4511-9625-86defc58b465" providerId="ADAL" clId="{6341264E-3670-4B2D-94FE-1AFCEFFFAB87}" dt="2024-11-18T19:49:15.536" v="154" actId="20577"/>
          <ac:spMkLst>
            <pc:docMk/>
            <pc:sldMk cId="3948577433" sldId="394"/>
            <ac:spMk id="2" creationId="{75605D57-AF20-CFC6-8A5D-DB466703AE37}"/>
          </ac:spMkLst>
        </pc:spChg>
        <pc:spChg chg="add del mod">
          <ac:chgData name="Viitala Raine" userId="22d04780-4552-4511-9625-86defc58b465" providerId="ADAL" clId="{6341264E-3670-4B2D-94FE-1AFCEFFFAB87}" dt="2024-11-18T19:51:47.102" v="223" actId="404"/>
          <ac:spMkLst>
            <pc:docMk/>
            <pc:sldMk cId="3948577433" sldId="394"/>
            <ac:spMk id="3" creationId="{67A9019A-7524-3D35-43B0-12AD18C1E4B7}"/>
          </ac:spMkLst>
        </pc:spChg>
        <pc:graphicFrameChg chg="add mod">
          <ac:chgData name="Viitala Raine" userId="22d04780-4552-4511-9625-86defc58b465" providerId="ADAL" clId="{6341264E-3670-4B2D-94FE-1AFCEFFFAB87}" dt="2024-11-18T19:49:02.946" v="136"/>
          <ac:graphicFrameMkLst>
            <pc:docMk/>
            <pc:sldMk cId="3948577433" sldId="394"/>
            <ac:graphicFrameMk id="6" creationId="{5A2CD3B4-EBB1-A51E-3F9A-1EA0BB0338D7}"/>
          </ac:graphicFrameMkLst>
        </pc:graphicFrameChg>
        <pc:graphicFrameChg chg="add mod">
          <ac:chgData name="Viitala Raine" userId="22d04780-4552-4511-9625-86defc58b465" providerId="ADAL" clId="{6341264E-3670-4B2D-94FE-1AFCEFFFAB87}" dt="2024-11-18T19:50:47.977" v="160"/>
          <ac:graphicFrameMkLst>
            <pc:docMk/>
            <pc:sldMk cId="3948577433" sldId="394"/>
            <ac:graphicFrameMk id="7" creationId="{6DBC452A-F50C-7101-FAAB-1FF1429FCAD2}"/>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fi-FI"/>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939D04D9-2D90-E741-8C77-A958108973E5}" type="datetimeFigureOut">
              <a:rPr lang="en-US"/>
              <a:pPr>
                <a:defRPr/>
              </a:pPr>
              <a:t>11/18/2024</a:t>
            </a:fld>
            <a:endParaRPr lang="fi-FI"/>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fi-FI"/>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81337A6-C487-9645-B543-6BBD05A1D191}" type="slidenum">
              <a:rPr lang="fi-FI"/>
              <a:pPr>
                <a:defRPr/>
              </a:pPr>
              <a:t>‹#›</a:t>
            </a:fld>
            <a:endParaRPr lang="fi-FI"/>
          </a:p>
        </p:txBody>
      </p:sp>
    </p:spTree>
    <p:extLst>
      <p:ext uri="{BB962C8B-B14F-4D97-AF65-F5344CB8AC3E}">
        <p14:creationId xmlns:p14="http://schemas.microsoft.com/office/powerpoint/2010/main" val="38245393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fi-FI"/>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FE7B0BA-8FA8-3A4A-9820-CF1299A8B616}" type="datetime1">
              <a:rPr lang="fi-FI"/>
              <a:pPr>
                <a:defRPr/>
              </a:pPr>
              <a:t>18.11.2024</a:t>
            </a:fld>
            <a:endParaRPr lang="fi-FI"/>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fi-FI"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i-FI" noProof="0"/>
              <a:t>Click to edit Master text styles</a:t>
            </a:r>
          </a:p>
          <a:p>
            <a:pPr lvl="1"/>
            <a:r>
              <a:rPr lang="fi-FI" noProof="0"/>
              <a:t>Second level</a:t>
            </a:r>
          </a:p>
          <a:p>
            <a:pPr lvl="2"/>
            <a:r>
              <a:rPr lang="fi-FI" noProof="0"/>
              <a:t>Third level</a:t>
            </a:r>
          </a:p>
          <a:p>
            <a:pPr lvl="3"/>
            <a:r>
              <a:rPr lang="fi-FI" noProof="0"/>
              <a:t>Fourth level</a:t>
            </a:r>
          </a:p>
          <a:p>
            <a:pPr lvl="4"/>
            <a:r>
              <a:rPr lang="fi-FI"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fi-FI"/>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D66A5FF2-0573-2649-A39A-26FA52E05379}" type="slidenum">
              <a:rPr lang="fi-FI"/>
              <a:pPr>
                <a:defRPr/>
              </a:pPr>
              <a:t>‹#›</a:t>
            </a:fld>
            <a:endParaRPr lang="fi-FI"/>
          </a:p>
        </p:txBody>
      </p:sp>
    </p:spTree>
    <p:extLst>
      <p:ext uri="{BB962C8B-B14F-4D97-AF65-F5344CB8AC3E}">
        <p14:creationId xmlns:p14="http://schemas.microsoft.com/office/powerpoint/2010/main" val="309729138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vwGYwFsyCS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a:t>
            </a:fld>
            <a:endParaRPr lang="fi-FI"/>
          </a:p>
        </p:txBody>
      </p:sp>
    </p:spTree>
    <p:extLst>
      <p:ext uri="{BB962C8B-B14F-4D97-AF65-F5344CB8AC3E}">
        <p14:creationId xmlns:p14="http://schemas.microsoft.com/office/powerpoint/2010/main" val="285275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No wear or lubrication requirements,</a:t>
            </a:r>
            <a:r>
              <a:rPr lang="fi-FI" baseline="0" dirty="0"/>
              <a:t> basically maintenance free</a:t>
            </a:r>
          </a:p>
          <a:p>
            <a:endParaRPr lang="fi-FI" baseline="0" dirty="0"/>
          </a:p>
          <a:p>
            <a:r>
              <a:rPr lang="fi-FI" baseline="0" dirty="0"/>
              <a:t>Muscles do not produce force at max displacement</a:t>
            </a:r>
          </a:p>
          <a:p>
            <a:endParaRPr lang="fi-FI" baseline="0" dirty="0"/>
          </a:p>
          <a:p>
            <a:r>
              <a:rPr lang="fi-FI" baseline="0" dirty="0"/>
              <a:t>Largest standard bellow from Parker has a diameter of 660 mm and with an 8 bar pressure generates 240 kN of force. Can lift 24 tons of mass. Max. Stroke 430 mm. </a:t>
            </a:r>
          </a:p>
          <a:p>
            <a:endParaRPr lang="fi-FI" baseline="0"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baseline="0" dirty="0"/>
              <a:t>Bellows can be used for heavy lifting, brakes, clamping, generating, isolating or damping vibration,</a:t>
            </a:r>
          </a:p>
          <a:p>
            <a:endParaRPr lang="fi-FI" baseline="0" dirty="0"/>
          </a:p>
          <a:p>
            <a:r>
              <a:rPr lang="fi-FI" baseline="0" dirty="0"/>
              <a:t>Why are not used more?</a:t>
            </a:r>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12</a:t>
            </a:fld>
            <a:endParaRPr lang="fi-FI"/>
          </a:p>
        </p:txBody>
      </p:sp>
    </p:spTree>
    <p:extLst>
      <p:ext uri="{BB962C8B-B14F-4D97-AF65-F5344CB8AC3E}">
        <p14:creationId xmlns:p14="http://schemas.microsoft.com/office/powerpoint/2010/main" val="1789112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Muscles 3:02 -&gt; 4:55</a:t>
            </a:r>
          </a:p>
          <a:p>
            <a:endParaRPr lang="fi-FI" dirty="0"/>
          </a:p>
          <a:p>
            <a:r>
              <a:rPr lang="fi-FI" dirty="0"/>
              <a:t>https://www.youtube.com/watch?v=NNNfn7ac-rY</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13</a:t>
            </a:fld>
            <a:endParaRPr lang="fi-FI"/>
          </a:p>
        </p:txBody>
      </p:sp>
    </p:spTree>
    <p:extLst>
      <p:ext uri="{BB962C8B-B14F-4D97-AF65-F5344CB8AC3E}">
        <p14:creationId xmlns:p14="http://schemas.microsoft.com/office/powerpoint/2010/main" val="847950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aseline="0" dirty="0"/>
              <a:t>Ball screw can be used for higher power transmission because there is minimal heating and wear caused by sliding surfaces, unlike in a lead screw.</a:t>
            </a:r>
          </a:p>
          <a:p>
            <a:endParaRPr lang="fi-FI" baseline="0" dirty="0"/>
          </a:p>
          <a:p>
            <a:r>
              <a:rPr lang="fi-FI" baseline="0" dirty="0"/>
              <a:t>Ball screws can usually be also back-driven because of their low internal friction. Lead screws can not.</a:t>
            </a:r>
          </a:p>
          <a:p>
            <a:endParaRPr lang="fi-FI" baseline="0"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dirty="0"/>
              <a:t>Screws convert</a:t>
            </a:r>
            <a:r>
              <a:rPr lang="fi-FI" baseline="0" dirty="0"/>
              <a:t> the rotation to linear force but in addition they require </a:t>
            </a:r>
            <a:r>
              <a:rPr lang="fi-FI" dirty="0"/>
              <a:t>external linear quides.</a:t>
            </a:r>
          </a:p>
          <a:p>
            <a:endParaRPr lang="fi-FI" baseline="0"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baseline="0" dirty="0"/>
              <a:t>Backlash can be eliminated with some preload, required in for example CNC machines where positioning tolerance is some micrometers</a:t>
            </a:r>
          </a:p>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16</a:t>
            </a:fld>
            <a:endParaRPr lang="fi-FI"/>
          </a:p>
        </p:txBody>
      </p:sp>
    </p:spTree>
    <p:extLst>
      <p:ext uri="{BB962C8B-B14F-4D97-AF65-F5344CB8AC3E}">
        <p14:creationId xmlns:p14="http://schemas.microsoft.com/office/powerpoint/2010/main" val="345635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800 mm/sec, 1G </a:t>
            </a:r>
            <a:r>
              <a:rPr lang="fi-FI" dirty="0" err="1"/>
              <a:t>acceleration</a:t>
            </a:r>
            <a:endParaRPr lang="fi-FI" dirty="0"/>
          </a:p>
          <a:p>
            <a:endParaRPr lang="fi-FI" dirty="0"/>
          </a:p>
          <a:p>
            <a:r>
              <a:rPr lang="fi-FI" dirty="0"/>
              <a:t>https://www.youtube.com/watch?v=W6eORZDD1Dg</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17</a:t>
            </a:fld>
            <a:endParaRPr lang="fi-FI"/>
          </a:p>
        </p:txBody>
      </p:sp>
    </p:spTree>
    <p:extLst>
      <p:ext uri="{BB962C8B-B14F-4D97-AF65-F5344CB8AC3E}">
        <p14:creationId xmlns:p14="http://schemas.microsoft.com/office/powerpoint/2010/main" val="3845320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Rack</a:t>
            </a:r>
            <a:r>
              <a:rPr lang="fi-FI" dirty="0"/>
              <a:t> and </a:t>
            </a:r>
            <a:r>
              <a:rPr lang="fi-FI" dirty="0" err="1"/>
              <a:t>pinion</a:t>
            </a:r>
            <a:r>
              <a:rPr lang="fi-FI" dirty="0"/>
              <a:t> </a:t>
            </a:r>
            <a:r>
              <a:rPr lang="fi-FI" dirty="0" err="1"/>
              <a:t>used</a:t>
            </a:r>
            <a:r>
              <a:rPr lang="fi-FI" dirty="0"/>
              <a:t> for </a:t>
            </a:r>
            <a:r>
              <a:rPr lang="fi-FI" dirty="0" err="1"/>
              <a:t>example</a:t>
            </a:r>
            <a:r>
              <a:rPr lang="fi-FI" dirty="0"/>
              <a:t> in the </a:t>
            </a:r>
            <a:r>
              <a:rPr lang="fi-FI" dirty="0" err="1"/>
              <a:t>steering</a:t>
            </a:r>
            <a:r>
              <a:rPr lang="fi-FI" dirty="0"/>
              <a:t> </a:t>
            </a:r>
            <a:r>
              <a:rPr lang="fi-FI" dirty="0" err="1"/>
              <a:t>mechanism</a:t>
            </a:r>
            <a:r>
              <a:rPr lang="fi-FI" baseline="0" dirty="0"/>
              <a:t> of </a:t>
            </a:r>
            <a:r>
              <a:rPr lang="fi-FI" baseline="0" dirty="0" err="1"/>
              <a:t>cars</a:t>
            </a:r>
            <a:r>
              <a:rPr lang="fi-FI" baseline="0" dirty="0"/>
              <a:t>.</a:t>
            </a:r>
          </a:p>
          <a:p>
            <a:endParaRPr lang="fi-FI" baseline="0" dirty="0"/>
          </a:p>
          <a:p>
            <a:r>
              <a:rPr lang="fi-FI" baseline="0" dirty="0" err="1"/>
              <a:t>Cams</a:t>
            </a:r>
            <a:r>
              <a:rPr lang="fi-FI" baseline="0" dirty="0"/>
              <a:t> </a:t>
            </a:r>
            <a:r>
              <a:rPr lang="fi-FI" baseline="0" dirty="0" err="1"/>
              <a:t>are</a:t>
            </a:r>
            <a:r>
              <a:rPr lang="fi-FI" baseline="0" dirty="0"/>
              <a:t> </a:t>
            </a:r>
            <a:r>
              <a:rPr lang="fi-FI" baseline="0" dirty="0" err="1"/>
              <a:t>used</a:t>
            </a:r>
            <a:r>
              <a:rPr lang="fi-FI" baseline="0" dirty="0"/>
              <a:t> in </a:t>
            </a:r>
            <a:r>
              <a:rPr lang="fi-FI" baseline="0" dirty="0" err="1"/>
              <a:t>combustion</a:t>
            </a:r>
            <a:r>
              <a:rPr lang="fi-FI" baseline="0" dirty="0"/>
              <a:t> </a:t>
            </a:r>
            <a:r>
              <a:rPr lang="fi-FI" baseline="0" dirty="0" err="1"/>
              <a:t>engines</a:t>
            </a:r>
            <a:r>
              <a:rPr lang="fi-FI" baseline="0" dirty="0"/>
              <a:t> as valve </a:t>
            </a:r>
            <a:r>
              <a:rPr lang="fi-FI" baseline="0" dirty="0" err="1"/>
              <a:t>actuators</a:t>
            </a:r>
            <a:endParaRPr lang="fi-FI" baseline="0" dirty="0"/>
          </a:p>
          <a:p>
            <a:endParaRPr lang="fi-FI" baseline="0" dirty="0"/>
          </a:p>
          <a:p>
            <a:r>
              <a:rPr lang="fi-FI" baseline="0" dirty="0"/>
              <a:t>A </a:t>
            </a:r>
            <a:r>
              <a:rPr lang="fi-FI" baseline="0" dirty="0" err="1"/>
              <a:t>belt</a:t>
            </a:r>
            <a:r>
              <a:rPr lang="fi-FI" baseline="0" dirty="0"/>
              <a:t> </a:t>
            </a:r>
            <a:r>
              <a:rPr lang="fi-FI" baseline="0" dirty="0" err="1"/>
              <a:t>needs</a:t>
            </a:r>
            <a:r>
              <a:rPr lang="fi-FI" baseline="0" dirty="0"/>
              <a:t> </a:t>
            </a:r>
            <a:r>
              <a:rPr lang="fi-FI" baseline="0" dirty="0" err="1"/>
              <a:t>more</a:t>
            </a:r>
            <a:r>
              <a:rPr lang="fi-FI" baseline="0" dirty="0"/>
              <a:t> tension to </a:t>
            </a:r>
            <a:r>
              <a:rPr lang="fi-FI" baseline="0" dirty="0" err="1"/>
              <a:t>stay</a:t>
            </a:r>
            <a:r>
              <a:rPr lang="fi-FI" baseline="0" dirty="0"/>
              <a:t> on the </a:t>
            </a:r>
            <a:r>
              <a:rPr lang="fi-FI" baseline="0" dirty="0" err="1"/>
              <a:t>pulleys</a:t>
            </a:r>
            <a:r>
              <a:rPr lang="fi-FI" baseline="0" dirty="0"/>
              <a:t> </a:t>
            </a:r>
            <a:r>
              <a:rPr lang="fi-FI" baseline="0" dirty="0" err="1"/>
              <a:t>than</a:t>
            </a:r>
            <a:r>
              <a:rPr lang="fi-FI" baseline="0" dirty="0"/>
              <a:t> a </a:t>
            </a:r>
            <a:r>
              <a:rPr lang="fi-FI" baseline="0" dirty="0" err="1"/>
              <a:t>chain</a:t>
            </a:r>
            <a:r>
              <a:rPr lang="fi-FI" baseline="0" dirty="0"/>
              <a:t>.</a:t>
            </a:r>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18</a:t>
            </a:fld>
            <a:endParaRPr lang="fi-FI"/>
          </a:p>
        </p:txBody>
      </p:sp>
    </p:spTree>
    <p:extLst>
      <p:ext uri="{BB962C8B-B14F-4D97-AF65-F5344CB8AC3E}">
        <p14:creationId xmlns:p14="http://schemas.microsoft.com/office/powerpoint/2010/main" val="345635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Z </a:t>
            </a:r>
            <a:r>
              <a:rPr lang="fi-FI" dirty="0" err="1"/>
              <a:t>axis</a:t>
            </a:r>
            <a:r>
              <a:rPr lang="fi-FI" dirty="0"/>
              <a:t> (</a:t>
            </a:r>
            <a:r>
              <a:rPr lang="fi-FI" dirty="0" err="1"/>
              <a:t>table</a:t>
            </a:r>
            <a:r>
              <a:rPr lang="fi-FI" dirty="0"/>
              <a:t> </a:t>
            </a:r>
            <a:r>
              <a:rPr lang="fi-FI" dirty="0" err="1"/>
              <a:t>up</a:t>
            </a:r>
            <a:r>
              <a:rPr lang="fi-FI" dirty="0"/>
              <a:t> and </a:t>
            </a:r>
            <a:r>
              <a:rPr lang="fi-FI" dirty="0" err="1"/>
              <a:t>down</a:t>
            </a:r>
            <a:r>
              <a:rPr lang="fi-FI" dirty="0"/>
              <a:t>) </a:t>
            </a:r>
            <a:r>
              <a:rPr lang="fi-FI" dirty="0" err="1"/>
              <a:t>with</a:t>
            </a:r>
            <a:r>
              <a:rPr lang="fi-FI" dirty="0"/>
              <a:t> a </a:t>
            </a:r>
            <a:r>
              <a:rPr lang="fi-FI" dirty="0" err="1"/>
              <a:t>stepper</a:t>
            </a:r>
            <a:r>
              <a:rPr lang="fi-FI" dirty="0"/>
              <a:t> </a:t>
            </a:r>
            <a:r>
              <a:rPr lang="fi-FI" dirty="0" err="1"/>
              <a:t>driven</a:t>
            </a:r>
            <a:r>
              <a:rPr lang="fi-FI" dirty="0"/>
              <a:t> </a:t>
            </a:r>
            <a:r>
              <a:rPr lang="fi-FI" dirty="0" err="1"/>
              <a:t>lead</a:t>
            </a:r>
            <a:r>
              <a:rPr lang="fi-FI" dirty="0"/>
              <a:t>/</a:t>
            </a:r>
            <a:r>
              <a:rPr lang="fi-FI" dirty="0" err="1"/>
              <a:t>ball</a:t>
            </a:r>
            <a:r>
              <a:rPr lang="fi-FI" dirty="0"/>
              <a:t> </a:t>
            </a:r>
            <a:r>
              <a:rPr lang="fi-FI" dirty="0" err="1"/>
              <a:t>screw</a:t>
            </a:r>
            <a:r>
              <a:rPr lang="fi-FI" dirty="0"/>
              <a:t>.</a:t>
            </a:r>
          </a:p>
          <a:p>
            <a:r>
              <a:rPr lang="fi-FI" dirty="0"/>
              <a:t>X a</a:t>
            </a:r>
            <a:r>
              <a:rPr lang="fi-FI" baseline="0" dirty="0"/>
              <a:t>nd y </a:t>
            </a:r>
            <a:r>
              <a:rPr lang="fi-FI" baseline="0" dirty="0" err="1"/>
              <a:t>axis</a:t>
            </a:r>
            <a:r>
              <a:rPr lang="fi-FI" baseline="0" dirty="0"/>
              <a:t> (</a:t>
            </a:r>
            <a:r>
              <a:rPr lang="fi-FI" baseline="0" dirty="0" err="1"/>
              <a:t>moving</a:t>
            </a:r>
            <a:r>
              <a:rPr lang="fi-FI" baseline="0" dirty="0"/>
              <a:t> </a:t>
            </a:r>
            <a:r>
              <a:rPr lang="fi-FI" baseline="0" dirty="0" err="1"/>
              <a:t>the</a:t>
            </a:r>
            <a:r>
              <a:rPr lang="fi-FI" baseline="0" dirty="0"/>
              <a:t> </a:t>
            </a:r>
            <a:r>
              <a:rPr lang="fi-FI" baseline="0" dirty="0" err="1"/>
              <a:t>extruder</a:t>
            </a:r>
            <a:r>
              <a:rPr lang="fi-FI" baseline="0" dirty="0"/>
              <a:t> </a:t>
            </a:r>
            <a:r>
              <a:rPr lang="fi-FI" baseline="0" dirty="0" err="1"/>
              <a:t>horizontally</a:t>
            </a:r>
            <a:r>
              <a:rPr lang="fi-FI" baseline="0" dirty="0"/>
              <a:t>) </a:t>
            </a:r>
            <a:r>
              <a:rPr lang="fi-FI" baseline="0" dirty="0" err="1"/>
              <a:t>with</a:t>
            </a:r>
            <a:r>
              <a:rPr lang="fi-FI" baseline="0" dirty="0"/>
              <a:t> </a:t>
            </a:r>
            <a:r>
              <a:rPr lang="fi-FI" baseline="0" dirty="0" err="1"/>
              <a:t>two</a:t>
            </a:r>
            <a:r>
              <a:rPr lang="fi-FI" baseline="0" dirty="0"/>
              <a:t> </a:t>
            </a:r>
            <a:r>
              <a:rPr lang="fi-FI" baseline="0" err="1"/>
              <a:t>stepper</a:t>
            </a:r>
            <a:r>
              <a:rPr lang="fi-FI" baseline="0"/>
              <a:t> driven timing </a:t>
            </a:r>
            <a:r>
              <a:rPr lang="fi-FI" baseline="0" dirty="0" err="1"/>
              <a:t>belts</a:t>
            </a:r>
            <a:r>
              <a:rPr lang="fi-FI" baseline="0" dirty="0"/>
              <a:t>.</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19</a:t>
            </a:fld>
            <a:endParaRPr lang="fi-FI"/>
          </a:p>
        </p:txBody>
      </p:sp>
    </p:spTree>
    <p:extLst>
      <p:ext uri="{BB962C8B-B14F-4D97-AF65-F5344CB8AC3E}">
        <p14:creationId xmlns:p14="http://schemas.microsoft.com/office/powerpoint/2010/main" val="3041537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”Electric cylinder” etc.</a:t>
            </a:r>
          </a:p>
          <a:p>
            <a:endParaRPr lang="fi-FI" dirty="0"/>
          </a:p>
          <a:p>
            <a:r>
              <a:rPr lang="fi-FI" dirty="0"/>
              <a:t>Cheaper and more efficient than pneumatics especially when only a few</a:t>
            </a:r>
            <a:r>
              <a:rPr lang="fi-FI" baseline="0" dirty="0"/>
              <a:t> actuators required and no pressurized air source is readily available.</a:t>
            </a:r>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20</a:t>
            </a:fld>
            <a:endParaRPr lang="fi-FI"/>
          </a:p>
        </p:txBody>
      </p:sp>
    </p:spTree>
    <p:extLst>
      <p:ext uri="{BB962C8B-B14F-4D97-AF65-F5344CB8AC3E}">
        <p14:creationId xmlns:p14="http://schemas.microsoft.com/office/powerpoint/2010/main" val="1889152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Generated</a:t>
            </a:r>
            <a:r>
              <a:rPr lang="fi-FI" baseline="0" dirty="0"/>
              <a:t> </a:t>
            </a:r>
            <a:r>
              <a:rPr lang="fi-FI" baseline="0" dirty="0" err="1"/>
              <a:t>force</a:t>
            </a:r>
            <a:r>
              <a:rPr lang="fi-FI" baseline="0" dirty="0"/>
              <a:t> is </a:t>
            </a:r>
            <a:r>
              <a:rPr lang="fi-FI" baseline="0" dirty="0" err="1"/>
              <a:t>inversely</a:t>
            </a:r>
            <a:r>
              <a:rPr lang="fi-FI" baseline="0" dirty="0"/>
              <a:t> </a:t>
            </a:r>
            <a:r>
              <a:rPr lang="fi-FI" baseline="0" dirty="0" err="1"/>
              <a:t>exponentially</a:t>
            </a:r>
            <a:r>
              <a:rPr lang="fi-FI" baseline="0" dirty="0"/>
              <a:t> </a:t>
            </a:r>
            <a:r>
              <a:rPr lang="fi-FI" baseline="0" dirty="0" err="1"/>
              <a:t>proportional</a:t>
            </a:r>
            <a:r>
              <a:rPr lang="fi-FI" baseline="0" dirty="0"/>
              <a:t> to </a:t>
            </a:r>
            <a:r>
              <a:rPr lang="fi-FI" baseline="0" dirty="0" err="1"/>
              <a:t>movement</a:t>
            </a:r>
            <a:r>
              <a:rPr lang="fi-FI" baseline="0" dirty="0"/>
              <a:t> </a:t>
            </a:r>
            <a:r>
              <a:rPr lang="fi-FI" baseline="0" dirty="0" err="1"/>
              <a:t>length</a:t>
            </a:r>
            <a:endParaRPr lang="fi-FI" baseline="0" dirty="0"/>
          </a:p>
          <a:p>
            <a:endParaRPr lang="fi-FI" baseline="0" dirty="0"/>
          </a:p>
          <a:p>
            <a:r>
              <a:rPr lang="fi-FI" baseline="0" dirty="0" err="1"/>
              <a:t>Usually</a:t>
            </a:r>
            <a:r>
              <a:rPr lang="fi-FI" baseline="0" dirty="0"/>
              <a:t> </a:t>
            </a:r>
            <a:r>
              <a:rPr lang="fi-FI" baseline="0" dirty="0" err="1"/>
              <a:t>linear</a:t>
            </a:r>
            <a:r>
              <a:rPr lang="fi-FI" baseline="0" dirty="0"/>
              <a:t> </a:t>
            </a:r>
            <a:r>
              <a:rPr lang="fi-FI" baseline="0" dirty="0" err="1"/>
              <a:t>movement</a:t>
            </a:r>
            <a:r>
              <a:rPr lang="fi-FI" baseline="0" dirty="0"/>
              <a:t> </a:t>
            </a:r>
            <a:r>
              <a:rPr lang="fi-FI" baseline="0" dirty="0" err="1"/>
              <a:t>but</a:t>
            </a:r>
            <a:r>
              <a:rPr lang="fi-FI" baseline="0" dirty="0"/>
              <a:t> </a:t>
            </a:r>
            <a:r>
              <a:rPr lang="fi-FI" baseline="0" dirty="0" err="1"/>
              <a:t>also</a:t>
            </a:r>
            <a:r>
              <a:rPr lang="fi-FI" baseline="0" dirty="0"/>
              <a:t> rotary </a:t>
            </a:r>
            <a:r>
              <a:rPr lang="fi-FI" baseline="0" dirty="0" err="1"/>
              <a:t>solenoids</a:t>
            </a:r>
            <a:r>
              <a:rPr lang="fi-FI" baseline="0" dirty="0"/>
              <a:t> </a:t>
            </a:r>
            <a:r>
              <a:rPr lang="fi-FI" baseline="0" dirty="0" err="1"/>
              <a:t>are</a:t>
            </a:r>
            <a:r>
              <a:rPr lang="fi-FI" baseline="0" dirty="0"/>
              <a:t> </a:t>
            </a:r>
            <a:r>
              <a:rPr lang="fi-FI" baseline="0" dirty="0" err="1"/>
              <a:t>available</a:t>
            </a:r>
            <a:r>
              <a:rPr lang="fi-FI" baseline="0" dirty="0"/>
              <a:t>.</a:t>
            </a:r>
          </a:p>
          <a:p>
            <a:endParaRPr lang="fi-FI" baseline="0" dirty="0"/>
          </a:p>
          <a:p>
            <a:r>
              <a:rPr lang="fi-FI" baseline="0" dirty="0"/>
              <a:t>Maximum </a:t>
            </a:r>
            <a:r>
              <a:rPr lang="fi-FI" baseline="0" dirty="0" err="1"/>
              <a:t>elecromagnetic</a:t>
            </a:r>
            <a:r>
              <a:rPr lang="fi-FI" baseline="0" dirty="0"/>
              <a:t> </a:t>
            </a:r>
            <a:r>
              <a:rPr lang="fi-FI" baseline="0" dirty="0" err="1"/>
              <a:t>force</a:t>
            </a:r>
            <a:r>
              <a:rPr lang="fi-FI" baseline="0" dirty="0"/>
              <a:t> </a:t>
            </a:r>
            <a:r>
              <a:rPr lang="fi-FI" baseline="0" dirty="0" err="1"/>
              <a:t>generated</a:t>
            </a:r>
            <a:r>
              <a:rPr lang="fi-FI" baseline="0" dirty="0"/>
              <a:t> </a:t>
            </a:r>
            <a:r>
              <a:rPr lang="fi-FI" baseline="0" dirty="0" err="1"/>
              <a:t>by</a:t>
            </a:r>
            <a:r>
              <a:rPr lang="fi-FI" baseline="0" dirty="0"/>
              <a:t> a </a:t>
            </a:r>
            <a:r>
              <a:rPr lang="fi-FI" baseline="0" dirty="0" err="1"/>
              <a:t>solenoid</a:t>
            </a:r>
            <a:r>
              <a:rPr lang="fi-FI" baseline="0" dirty="0"/>
              <a:t> on a </a:t>
            </a:r>
            <a:r>
              <a:rPr lang="fi-FI" baseline="0" dirty="0" err="1"/>
              <a:t>very</a:t>
            </a:r>
            <a:r>
              <a:rPr lang="fi-FI" baseline="0" dirty="0"/>
              <a:t> </a:t>
            </a:r>
            <a:r>
              <a:rPr lang="fi-FI" baseline="0" dirty="0" err="1"/>
              <a:t>small</a:t>
            </a:r>
            <a:r>
              <a:rPr lang="fi-FI" baseline="0" dirty="0"/>
              <a:t> </a:t>
            </a:r>
            <a:r>
              <a:rPr lang="fi-FI" baseline="0" dirty="0" err="1"/>
              <a:t>movement</a:t>
            </a:r>
            <a:r>
              <a:rPr lang="fi-FI" baseline="0" dirty="0"/>
              <a:t> </a:t>
            </a:r>
            <a:r>
              <a:rPr lang="fi-FI" baseline="0" dirty="0" err="1"/>
              <a:t>corresponds</a:t>
            </a:r>
            <a:r>
              <a:rPr lang="fi-FI" baseline="0" dirty="0"/>
              <a:t> to </a:t>
            </a:r>
            <a:r>
              <a:rPr lang="fi-FI" baseline="0" dirty="0" err="1"/>
              <a:t>approximately</a:t>
            </a:r>
            <a:r>
              <a:rPr lang="fi-FI" baseline="0" dirty="0"/>
              <a:t> 15 </a:t>
            </a:r>
            <a:r>
              <a:rPr lang="fi-FI" baseline="0" dirty="0" err="1"/>
              <a:t>bar</a:t>
            </a:r>
            <a:r>
              <a:rPr lang="fi-FI" baseline="0" dirty="0"/>
              <a:t> </a:t>
            </a:r>
            <a:r>
              <a:rPr lang="fi-FI" baseline="0" dirty="0" err="1"/>
              <a:t>pressure</a:t>
            </a:r>
            <a:r>
              <a:rPr lang="fi-FI" baseline="0" dirty="0"/>
              <a:t> on the </a:t>
            </a:r>
            <a:r>
              <a:rPr lang="fi-FI" baseline="0" dirty="0" err="1"/>
              <a:t>plunger</a:t>
            </a:r>
            <a:r>
              <a:rPr lang="fi-FI" baseline="0" dirty="0"/>
              <a:t>. For </a:t>
            </a:r>
            <a:r>
              <a:rPr lang="fi-FI" baseline="0" dirty="0" err="1"/>
              <a:t>example</a:t>
            </a:r>
            <a:r>
              <a:rPr lang="fi-FI" baseline="0" dirty="0"/>
              <a:t> 125 N for a 1 cm </a:t>
            </a:r>
            <a:r>
              <a:rPr lang="fi-FI" baseline="0" dirty="0" err="1"/>
              <a:t>diameter</a:t>
            </a:r>
            <a:r>
              <a:rPr lang="fi-FI" baseline="0" dirty="0"/>
              <a:t> </a:t>
            </a:r>
            <a:r>
              <a:rPr lang="fi-FI" baseline="0" dirty="0" err="1"/>
              <a:t>round</a:t>
            </a:r>
            <a:r>
              <a:rPr lang="fi-FI" baseline="0" dirty="0"/>
              <a:t> </a:t>
            </a:r>
            <a:r>
              <a:rPr lang="fi-FI" baseline="0" dirty="0" err="1"/>
              <a:t>plunger</a:t>
            </a:r>
            <a:r>
              <a:rPr lang="fi-FI" baseline="0" dirty="0"/>
              <a:t>.</a:t>
            </a:r>
          </a:p>
          <a:p>
            <a:endParaRPr lang="fi-FI" baseline="0" dirty="0"/>
          </a:p>
          <a:p>
            <a:r>
              <a:rPr lang="fi-FI" baseline="0" dirty="0" err="1"/>
              <a:t>Controlling</a:t>
            </a:r>
            <a:r>
              <a:rPr lang="fi-FI" baseline="0" dirty="0"/>
              <a:t> a </a:t>
            </a:r>
            <a:r>
              <a:rPr lang="fi-FI" baseline="0" dirty="0" err="1"/>
              <a:t>solenoid</a:t>
            </a:r>
            <a:r>
              <a:rPr lang="fi-FI" baseline="0" dirty="0"/>
              <a:t> is </a:t>
            </a:r>
            <a:r>
              <a:rPr lang="fi-FI" baseline="0" dirty="0" err="1"/>
              <a:t>usually</a:t>
            </a:r>
            <a:r>
              <a:rPr lang="fi-FI" baseline="0" dirty="0"/>
              <a:t> </a:t>
            </a:r>
            <a:r>
              <a:rPr lang="fi-FI" baseline="0" dirty="0" err="1"/>
              <a:t>done</a:t>
            </a:r>
            <a:r>
              <a:rPr lang="fi-FI" baseline="0" dirty="0"/>
              <a:t> with </a:t>
            </a:r>
            <a:r>
              <a:rPr lang="fi-FI" baseline="0" dirty="0" err="1"/>
              <a:t>on/off</a:t>
            </a:r>
            <a:r>
              <a:rPr lang="fi-FI" baseline="0" dirty="0"/>
              <a:t> </a:t>
            </a:r>
            <a:r>
              <a:rPr lang="fi-FI" baseline="0" dirty="0" err="1"/>
              <a:t>switch</a:t>
            </a:r>
            <a:r>
              <a:rPr lang="fi-FI" baseline="0" dirty="0"/>
              <a:t> </a:t>
            </a:r>
            <a:r>
              <a:rPr lang="fi-FI" baseline="0" dirty="0" err="1"/>
              <a:t>but</a:t>
            </a:r>
            <a:r>
              <a:rPr lang="fi-FI" baseline="0" dirty="0"/>
              <a:t> </a:t>
            </a:r>
            <a:r>
              <a:rPr lang="fi-FI" baseline="0" dirty="0" err="1"/>
              <a:t>more</a:t>
            </a:r>
            <a:r>
              <a:rPr lang="fi-FI" baseline="0" dirty="0"/>
              <a:t> </a:t>
            </a:r>
            <a:r>
              <a:rPr lang="fi-FI" baseline="0" dirty="0" err="1"/>
              <a:t>intelligent</a:t>
            </a:r>
            <a:r>
              <a:rPr lang="fi-FI" baseline="0" dirty="0"/>
              <a:t> </a:t>
            </a:r>
            <a:r>
              <a:rPr lang="fi-FI" baseline="0" dirty="0" err="1"/>
              <a:t>energy-saving</a:t>
            </a:r>
            <a:r>
              <a:rPr lang="fi-FI" baseline="0" dirty="0"/>
              <a:t> </a:t>
            </a:r>
            <a:r>
              <a:rPr lang="fi-FI" baseline="0" dirty="0" err="1"/>
              <a:t>control</a:t>
            </a:r>
            <a:r>
              <a:rPr lang="fi-FI" baseline="0" dirty="0"/>
              <a:t> </a:t>
            </a:r>
            <a:r>
              <a:rPr lang="fi-FI" baseline="0" dirty="0" err="1"/>
              <a:t>can</a:t>
            </a:r>
            <a:r>
              <a:rPr lang="fi-FI" baseline="0" dirty="0"/>
              <a:t> </a:t>
            </a:r>
            <a:r>
              <a:rPr lang="fi-FI" baseline="0" dirty="0" err="1"/>
              <a:t>also</a:t>
            </a:r>
            <a:r>
              <a:rPr lang="fi-FI" baseline="0" dirty="0"/>
              <a:t> </a:t>
            </a:r>
            <a:r>
              <a:rPr lang="fi-FI" baseline="0" dirty="0" err="1"/>
              <a:t>be</a:t>
            </a:r>
            <a:r>
              <a:rPr lang="fi-FI" baseline="0" dirty="0"/>
              <a:t> </a:t>
            </a:r>
            <a:r>
              <a:rPr lang="fi-FI" baseline="0" dirty="0" err="1"/>
              <a:t>used</a:t>
            </a:r>
            <a:r>
              <a:rPr lang="fi-FI" baseline="0" dirty="0"/>
              <a:t>.</a:t>
            </a:r>
          </a:p>
          <a:p>
            <a:endParaRPr lang="fi-FI" baseline="0" dirty="0"/>
          </a:p>
          <a:p>
            <a:r>
              <a:rPr lang="fi-FI" baseline="0" dirty="0"/>
              <a:t>Controlled with current/voltage.</a:t>
            </a:r>
          </a:p>
          <a:p>
            <a:endParaRPr lang="fi-FI" baseline="0"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21</a:t>
            </a:fld>
            <a:endParaRPr lang="fi-FI"/>
          </a:p>
        </p:txBody>
      </p:sp>
    </p:spTree>
    <p:extLst>
      <p:ext uri="{BB962C8B-B14F-4D97-AF65-F5344CB8AC3E}">
        <p14:creationId xmlns:p14="http://schemas.microsoft.com/office/powerpoint/2010/main" val="1026750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Permanent magnet and coil. Either moving coil – stationary magnet or the other way around</a:t>
            </a:r>
          </a:p>
          <a:p>
            <a:pPr marL="0" marR="0" indent="0" algn="l" defTabSz="457200" rtl="0" eaLnBrk="0" fontAlgn="base" latinLnBrk="0" hangingPunct="0">
              <a:lnSpc>
                <a:spcPct val="100000"/>
              </a:lnSpc>
              <a:spcBef>
                <a:spcPct val="30000"/>
              </a:spcBef>
              <a:spcAft>
                <a:spcPct val="0"/>
              </a:spcAft>
              <a:buClrTx/>
              <a:buSzTx/>
              <a:buFontTx/>
              <a:buNone/>
              <a:tabLst/>
              <a:defRPr/>
            </a:pPr>
            <a:r>
              <a:rPr lang="fi-FI" baseline="0" dirty="0"/>
              <a:t>Housed or without housing, internal or external position sensors</a:t>
            </a:r>
          </a:p>
          <a:p>
            <a:endParaRPr lang="fi-FI" dirty="0"/>
          </a:p>
          <a:p>
            <a:r>
              <a:rPr lang="fi-FI" dirty="0"/>
              <a:t>Controlle</a:t>
            </a:r>
            <a:r>
              <a:rPr lang="fi-FI" baseline="0" dirty="0"/>
              <a:t>d with current, reversing the current reverses the direction of the force. Force is proportional to current.</a:t>
            </a:r>
          </a:p>
          <a:p>
            <a:endParaRPr lang="fi-FI" baseline="0" dirty="0"/>
          </a:p>
          <a:p>
            <a:r>
              <a:rPr lang="en-US" baseline="0" dirty="0"/>
              <a:t>Simple construction, no gears. Completely silent and there is no backlash when direction is reversed ( “hysteresis free”). Voice coils naturally provide a force, specified by the current through the coil</a:t>
            </a:r>
          </a:p>
          <a:p>
            <a:endParaRPr lang="fi-FI" baseline="0"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dirty="0"/>
              <a:t>A hard disk’s read</a:t>
            </a:r>
            <a:r>
              <a:rPr lang="fi-FI" baseline="0" dirty="0"/>
              <a:t> and write head is positioned with a voice coil</a:t>
            </a:r>
            <a:endParaRPr lang="fi-FI" dirty="0"/>
          </a:p>
          <a:p>
            <a:endParaRPr lang="fi-FI" dirty="0"/>
          </a:p>
          <a:p>
            <a:r>
              <a:rPr lang="fi-FI" dirty="0"/>
              <a:t>Voice coil and solenoid both are</a:t>
            </a:r>
            <a:r>
              <a:rPr lang="fi-FI" baseline="0" dirty="0"/>
              <a:t> used usually for small-scale </a:t>
            </a:r>
            <a:r>
              <a:rPr lang="fi-FI" baseline="0" dirty="0" err="1"/>
              <a:t>applications</a:t>
            </a:r>
            <a:r>
              <a:rPr lang="fi-FI" baseline="0" dirty="0"/>
              <a:t>.</a:t>
            </a:r>
          </a:p>
          <a:p>
            <a:endParaRPr lang="fi-FI" baseline="0" dirty="0"/>
          </a:p>
          <a:p>
            <a:r>
              <a:rPr lang="fi-FI" baseline="0" dirty="0" err="1"/>
              <a:t>Radially</a:t>
            </a:r>
            <a:r>
              <a:rPr lang="fi-FI" baseline="0" dirty="0"/>
              <a:t> </a:t>
            </a:r>
            <a:r>
              <a:rPr lang="fi-FI" baseline="0" dirty="0" err="1"/>
              <a:t>magnetized</a:t>
            </a:r>
            <a:r>
              <a:rPr lang="fi-FI" baseline="0" dirty="0"/>
              <a:t> </a:t>
            </a:r>
            <a:r>
              <a:rPr lang="fi-FI" baseline="0" dirty="0" err="1"/>
              <a:t>permanent</a:t>
            </a:r>
            <a:r>
              <a:rPr lang="fi-FI" baseline="0" dirty="0"/>
              <a:t> </a:t>
            </a:r>
            <a:r>
              <a:rPr lang="fi-FI" baseline="0" dirty="0" err="1"/>
              <a:t>magnets</a:t>
            </a:r>
            <a:r>
              <a:rPr lang="fi-FI" baseline="0" dirty="0"/>
              <a:t> in </a:t>
            </a:r>
            <a:r>
              <a:rPr lang="fi-FI" baseline="0" dirty="0" err="1"/>
              <a:t>the</a:t>
            </a:r>
            <a:r>
              <a:rPr lang="fi-FI" baseline="0" dirty="0"/>
              <a:t> </a:t>
            </a:r>
            <a:r>
              <a:rPr lang="fi-FI" baseline="0" dirty="0" err="1"/>
              <a:t>tube</a:t>
            </a:r>
            <a:r>
              <a:rPr lang="fi-FI" baseline="0" dirty="0"/>
              <a:t>.</a:t>
            </a:r>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23</a:t>
            </a:fld>
            <a:endParaRPr lang="fi-FI"/>
          </a:p>
        </p:txBody>
      </p:sp>
    </p:spTree>
    <p:extLst>
      <p:ext uri="{BB962C8B-B14F-4D97-AF65-F5344CB8AC3E}">
        <p14:creationId xmlns:p14="http://schemas.microsoft.com/office/powerpoint/2010/main" val="36458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https://www.youtube.com/watch?v=BQJg7I-4620&amp;list=PLi4swtEpsWmc-Vn79Bh5mrKsq3LORxrWY</a:t>
            </a:r>
          </a:p>
          <a:p>
            <a:endParaRPr lang="fi-FI" dirty="0"/>
          </a:p>
          <a:p>
            <a:r>
              <a:rPr lang="fi-FI" dirty="0"/>
              <a:t>https://www.youtube.com/watch?v=Wjb6nV3Ia9k&amp;index=6&amp;list=PLi4swtEpsWmc-Vn79Bh5mrKsq3LORxrWY</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24</a:t>
            </a:fld>
            <a:endParaRPr lang="fi-FI"/>
          </a:p>
        </p:txBody>
      </p:sp>
    </p:spTree>
    <p:extLst>
      <p:ext uri="{BB962C8B-B14F-4D97-AF65-F5344CB8AC3E}">
        <p14:creationId xmlns:p14="http://schemas.microsoft.com/office/powerpoint/2010/main" val="4003006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2</a:t>
            </a:fld>
            <a:endParaRPr lang="fi-FI"/>
          </a:p>
        </p:txBody>
      </p:sp>
    </p:spTree>
    <p:extLst>
      <p:ext uri="{BB962C8B-B14F-4D97-AF65-F5344CB8AC3E}">
        <p14:creationId xmlns:p14="http://schemas.microsoft.com/office/powerpoint/2010/main" val="1487646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https://www.youtube.com/watch?v=BQJg7I-4620</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25</a:t>
            </a:fld>
            <a:endParaRPr lang="fi-FI"/>
          </a:p>
        </p:txBody>
      </p:sp>
    </p:spTree>
    <p:extLst>
      <p:ext uri="{BB962C8B-B14F-4D97-AF65-F5344CB8AC3E}">
        <p14:creationId xmlns:p14="http://schemas.microsoft.com/office/powerpoint/2010/main" val="1615622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dirty="0">
                <a:solidFill>
                  <a:schemeClr val="tx1"/>
                </a:solidFill>
                <a:effectLst/>
                <a:latin typeface="+mn-lt"/>
                <a:ea typeface="ＭＳ Ｐゴシック" charset="-128"/>
                <a:cs typeface="ＭＳ Ｐゴシック" charset="-128"/>
              </a:rPr>
              <a:t>Rotary - to - linear conversion mechanisms add inertia, friction, compliance, backlash, and wear.</a:t>
            </a:r>
            <a:endParaRPr lang="fi-FI" dirty="0"/>
          </a:p>
          <a:p>
            <a:endParaRPr lang="fi-FI" dirty="0"/>
          </a:p>
          <a:p>
            <a:r>
              <a:rPr lang="fi-FI" dirty="0"/>
              <a:t>The same types</a:t>
            </a:r>
            <a:r>
              <a:rPr lang="fi-FI" baseline="0" dirty="0"/>
              <a:t> as in rotaring electric motors– induction, brushed and brushless DC, stepper.</a:t>
            </a:r>
            <a:endParaRPr lang="fi-FI" dirty="0"/>
          </a:p>
          <a:p>
            <a:endParaRPr lang="fi-FI" dirty="0"/>
          </a:p>
          <a:p>
            <a:r>
              <a:rPr lang="fi-FI" dirty="0"/>
              <a:t>Expensive due to low production volume and expensive</a:t>
            </a:r>
            <a:r>
              <a:rPr lang="fi-FI" baseline="0" dirty="0"/>
              <a:t> magnets</a:t>
            </a:r>
          </a:p>
          <a:p>
            <a:r>
              <a:rPr lang="fi-FI" baseline="0" dirty="0"/>
              <a:t>Linear feedback encoder is also much more expensive than rotary encoder</a:t>
            </a:r>
          </a:p>
          <a:p>
            <a:endParaRPr lang="fi-FI" baseline="0" dirty="0"/>
          </a:p>
          <a:p>
            <a:r>
              <a:rPr lang="fi-FI" baseline="0" dirty="0"/>
              <a:t>A rotary servo motor with a ball screw is a cheaper but slower version.</a:t>
            </a:r>
          </a:p>
          <a:p>
            <a:endParaRPr lang="fi-FI" baseline="0" dirty="0"/>
          </a:p>
          <a:p>
            <a:r>
              <a:rPr lang="fi-FI" baseline="0" dirty="0"/>
              <a:t>Slider is called forcer.</a:t>
            </a:r>
          </a:p>
          <a:p>
            <a:endParaRPr lang="fi-FI" baseline="0"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dirty="0"/>
              <a:t>Train propulsion (AC), </a:t>
            </a:r>
            <a:r>
              <a:rPr lang="fi-FI" dirty="0" err="1"/>
              <a:t>railgun</a:t>
            </a:r>
            <a:r>
              <a:rPr lang="fi-FI" dirty="0"/>
              <a:t>, </a:t>
            </a:r>
            <a:r>
              <a:rPr lang="fi-FI" dirty="0" err="1"/>
              <a:t>Hyperloop</a:t>
            </a:r>
            <a:endParaRPr lang="fi-FI" dirty="0"/>
          </a:p>
          <a:p>
            <a:pPr marL="0" marR="0" indent="0" algn="l" defTabSz="457200" rtl="0" eaLnBrk="0" fontAlgn="base" latinLnBrk="0" hangingPunct="0">
              <a:lnSpc>
                <a:spcPct val="100000"/>
              </a:lnSpc>
              <a:spcBef>
                <a:spcPct val="30000"/>
              </a:spcBef>
              <a:spcAft>
                <a:spcPct val="0"/>
              </a:spcAft>
              <a:buClrTx/>
              <a:buSzTx/>
              <a:buFontTx/>
              <a:buNone/>
              <a:tabLst/>
              <a:defRPr/>
            </a:pPr>
            <a:endParaRPr lang="fi-FI"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dirty="0"/>
              <a:t>2D versions also available.</a:t>
            </a:r>
          </a:p>
          <a:p>
            <a:pPr marL="0" marR="0" indent="0" algn="l" defTabSz="457200" rtl="0" eaLnBrk="0" fontAlgn="base" latinLnBrk="0" hangingPunct="0">
              <a:lnSpc>
                <a:spcPct val="100000"/>
              </a:lnSpc>
              <a:spcBef>
                <a:spcPct val="30000"/>
              </a:spcBef>
              <a:spcAft>
                <a:spcPct val="0"/>
              </a:spcAft>
              <a:buClrTx/>
              <a:buSzTx/>
              <a:buFontTx/>
              <a:buNone/>
              <a:tabLst/>
              <a:defRPr/>
            </a:pPr>
            <a:endParaRPr lang="fi-FI" baseline="0"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baseline="0" dirty="0"/>
              <a:t>Tubular versions also.</a:t>
            </a:r>
          </a:p>
          <a:p>
            <a:pPr marL="0" marR="0" indent="0" algn="l" defTabSz="457200" rtl="0" eaLnBrk="0" fontAlgn="base" latinLnBrk="0" hangingPunct="0">
              <a:lnSpc>
                <a:spcPct val="100000"/>
              </a:lnSpc>
              <a:spcBef>
                <a:spcPct val="30000"/>
              </a:spcBef>
              <a:spcAft>
                <a:spcPct val="0"/>
              </a:spcAft>
              <a:buClrTx/>
              <a:buSzTx/>
              <a:buFontTx/>
              <a:buNone/>
              <a:tabLst/>
              <a:defRPr/>
            </a:pPr>
            <a:endParaRPr lang="fi-FI" baseline="0"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dirty="0"/>
              <a:t>https://www.youtube.com/watch?v=7QC9DgrLQ1I</a:t>
            </a:r>
          </a:p>
          <a:p>
            <a:pPr marL="0" marR="0" indent="0" algn="l" defTabSz="457200" rtl="0" eaLnBrk="0" fontAlgn="base" latinLnBrk="0" hangingPunct="0">
              <a:lnSpc>
                <a:spcPct val="100000"/>
              </a:lnSpc>
              <a:spcBef>
                <a:spcPct val="30000"/>
              </a:spcBef>
              <a:spcAft>
                <a:spcPct val="0"/>
              </a:spcAft>
              <a:buClrTx/>
              <a:buSzTx/>
              <a:buFontTx/>
              <a:buNone/>
              <a:tabLst/>
              <a:defRPr/>
            </a:pPr>
            <a:endParaRPr lang="fi-FI"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dirty="0"/>
              <a:t>http://www.rockwellautomation.com/global/anorad/products/linear-motors/comparison.page</a:t>
            </a:r>
          </a:p>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26</a:t>
            </a:fld>
            <a:endParaRPr lang="fi-FI"/>
          </a:p>
        </p:txBody>
      </p:sp>
    </p:spTree>
    <p:extLst>
      <p:ext uri="{BB962C8B-B14F-4D97-AF65-F5344CB8AC3E}">
        <p14:creationId xmlns:p14="http://schemas.microsoft.com/office/powerpoint/2010/main" val="8434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2000 mm/s, </a:t>
            </a:r>
            <a:r>
              <a:rPr lang="fi-FI" dirty="0" err="1"/>
              <a:t>acceleration</a:t>
            </a:r>
            <a:r>
              <a:rPr lang="fi-FI" dirty="0"/>
              <a:t> 5G</a:t>
            </a:r>
          </a:p>
          <a:p>
            <a:endParaRPr lang="fi-FI" dirty="0"/>
          </a:p>
          <a:p>
            <a:r>
              <a:rPr lang="fi-FI" dirty="0"/>
              <a:t>https://www.youtube.com/watch?v=BhcZBr38Kmc</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28</a:t>
            </a:fld>
            <a:endParaRPr lang="fi-FI"/>
          </a:p>
        </p:txBody>
      </p:sp>
    </p:spTree>
    <p:extLst>
      <p:ext uri="{BB962C8B-B14F-4D97-AF65-F5344CB8AC3E}">
        <p14:creationId xmlns:p14="http://schemas.microsoft.com/office/powerpoint/2010/main" val="4153003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fi-FI" dirty="0"/>
              <a:t>No </a:t>
            </a:r>
            <a:r>
              <a:rPr lang="fi-FI" dirty="0" err="1"/>
              <a:t>moving</a:t>
            </a:r>
            <a:r>
              <a:rPr lang="fi-FI" dirty="0"/>
              <a:t> </a:t>
            </a:r>
            <a:r>
              <a:rPr lang="fi-FI" dirty="0" err="1"/>
              <a:t>parts</a:t>
            </a:r>
            <a:r>
              <a:rPr lang="fi-FI" dirty="0"/>
              <a:t> no </a:t>
            </a:r>
            <a:r>
              <a:rPr lang="fi-FI" dirty="0" err="1"/>
              <a:t>lubrication</a:t>
            </a:r>
            <a:r>
              <a:rPr lang="fi-FI" dirty="0"/>
              <a:t> </a:t>
            </a:r>
            <a:r>
              <a:rPr lang="fi-FI" dirty="0" err="1"/>
              <a:t>high</a:t>
            </a:r>
            <a:r>
              <a:rPr lang="fi-FI" dirty="0"/>
              <a:t> </a:t>
            </a:r>
            <a:r>
              <a:rPr lang="fi-FI" dirty="0" err="1"/>
              <a:t>realiability</a:t>
            </a:r>
            <a:endParaRPr lang="fi-FI"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dirty="0" err="1"/>
              <a:t>Often</a:t>
            </a:r>
            <a:r>
              <a:rPr lang="fi-FI" dirty="0"/>
              <a:t> </a:t>
            </a:r>
            <a:r>
              <a:rPr lang="fi-FI" dirty="0" err="1"/>
              <a:t>require</a:t>
            </a:r>
            <a:r>
              <a:rPr lang="fi-FI" dirty="0"/>
              <a:t> </a:t>
            </a:r>
            <a:r>
              <a:rPr lang="fi-FI" dirty="0" err="1"/>
              <a:t>high</a:t>
            </a:r>
            <a:r>
              <a:rPr lang="fi-FI" dirty="0"/>
              <a:t> </a:t>
            </a:r>
            <a:r>
              <a:rPr lang="fi-FI" dirty="0" err="1"/>
              <a:t>voltage</a:t>
            </a:r>
            <a:r>
              <a:rPr lang="fi-FI" dirty="0"/>
              <a:t> – 50-1000 V</a:t>
            </a:r>
          </a:p>
          <a:p>
            <a:endParaRPr lang="fi-FI" dirty="0"/>
          </a:p>
          <a:p>
            <a:r>
              <a:rPr lang="en-US" dirty="0"/>
              <a:t>Blocking force at zero </a:t>
            </a:r>
            <a:r>
              <a:rPr lang="en-US"/>
              <a:t>displacement.</a:t>
            </a:r>
            <a:endParaRPr lang="en-US" b="1" dirty="0"/>
          </a:p>
          <a:p>
            <a:r>
              <a:rPr lang="en-US" dirty="0"/>
              <a:t>No force at maximum displacement</a:t>
            </a:r>
          </a:p>
          <a:p>
            <a:endParaRPr lang="fi-FI" dirty="0"/>
          </a:p>
          <a:p>
            <a:r>
              <a:rPr lang="fi-FI" dirty="0"/>
              <a:t>Are used for example in fuel</a:t>
            </a:r>
            <a:r>
              <a:rPr lang="fi-FI" baseline="0" dirty="0"/>
              <a:t> injectors </a:t>
            </a:r>
            <a:r>
              <a:rPr lang="fi-FI" dirty="0"/>
              <a:t>in combustion engines</a:t>
            </a:r>
            <a:r>
              <a:rPr lang="fi-FI" baseline="0" dirty="0"/>
              <a:t>. Printer heads to eject  minimal amounts of </a:t>
            </a:r>
            <a:r>
              <a:rPr lang="fi-FI" baseline="0" dirty="0" err="1"/>
              <a:t>ink</a:t>
            </a:r>
            <a:r>
              <a:rPr lang="fi-FI" baseline="0" dirty="0"/>
              <a:t>.</a:t>
            </a:r>
          </a:p>
          <a:p>
            <a:endParaRPr lang="fi-FI" baseline="0" dirty="0"/>
          </a:p>
          <a:p>
            <a:r>
              <a:rPr lang="fi-FI" baseline="0" dirty="0"/>
              <a:t>No </a:t>
            </a:r>
            <a:r>
              <a:rPr lang="fi-FI" baseline="0" dirty="0" err="1"/>
              <a:t>moving</a:t>
            </a:r>
            <a:r>
              <a:rPr lang="fi-FI" baseline="0" dirty="0"/>
              <a:t> </a:t>
            </a:r>
            <a:r>
              <a:rPr lang="fi-FI" baseline="0" dirty="0" err="1"/>
              <a:t>parts</a:t>
            </a:r>
            <a:r>
              <a:rPr lang="fi-FI" baseline="0" dirty="0"/>
              <a:t> -&gt; no </a:t>
            </a:r>
            <a:r>
              <a:rPr lang="fi-FI" baseline="0" dirty="0" err="1"/>
              <a:t>wear</a:t>
            </a:r>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30</a:t>
            </a:fld>
            <a:endParaRPr lang="fi-FI"/>
          </a:p>
        </p:txBody>
      </p:sp>
    </p:spTree>
    <p:extLst>
      <p:ext uri="{BB962C8B-B14F-4D97-AF65-F5344CB8AC3E}">
        <p14:creationId xmlns:p14="http://schemas.microsoft.com/office/powerpoint/2010/main" val="1246752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Size max</a:t>
            </a:r>
            <a:r>
              <a:rPr lang="fi-FI" baseline="0" dirty="0"/>
              <a:t> a few centimeters.</a:t>
            </a:r>
          </a:p>
          <a:p>
            <a:endParaRPr lang="fi-FI" baseline="0" dirty="0"/>
          </a:p>
          <a:p>
            <a:r>
              <a:rPr lang="fi-FI" baseline="0" dirty="0"/>
              <a:t>Loudspeakers (piezo buzzers).</a:t>
            </a:r>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31</a:t>
            </a:fld>
            <a:endParaRPr lang="fi-FI"/>
          </a:p>
        </p:txBody>
      </p:sp>
    </p:spTree>
    <p:extLst>
      <p:ext uri="{BB962C8B-B14F-4D97-AF65-F5344CB8AC3E}">
        <p14:creationId xmlns:p14="http://schemas.microsoft.com/office/powerpoint/2010/main" val="790558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128"/>
                <a:cs typeface="ＭＳ Ｐゴシック" charset="-128"/>
              </a:rPr>
              <a:t>The piezoelectric actuators are controlled in closed loop to compensate the non-</a:t>
            </a:r>
            <a:r>
              <a:rPr lang="en-US" sz="1200" kern="1200" dirty="0" err="1">
                <a:solidFill>
                  <a:schemeClr val="tx1"/>
                </a:solidFill>
                <a:effectLst/>
                <a:latin typeface="+mn-lt"/>
                <a:ea typeface="ＭＳ Ｐゴシック" charset="-128"/>
                <a:cs typeface="ＭＳ Ｐゴシック" charset="-128"/>
              </a:rPr>
              <a:t>linearities</a:t>
            </a:r>
            <a:r>
              <a:rPr lang="en-US" sz="1200" kern="1200" dirty="0">
                <a:solidFill>
                  <a:schemeClr val="tx1"/>
                </a:solidFill>
                <a:effectLst/>
                <a:latin typeface="+mn-lt"/>
                <a:ea typeface="ＭＳ Ｐゴシック" charset="-128"/>
                <a:cs typeface="ＭＳ Ｐゴシック" charset="-128"/>
              </a:rPr>
              <a:t> of the actuators. The feedback of the local controller s is provided by 10 strain gauges that are  glued on the piezoelectric actuators.</a:t>
            </a:r>
          </a:p>
          <a:p>
            <a:endParaRPr lang="en-US" sz="1200" kern="1200" dirty="0">
              <a:solidFill>
                <a:schemeClr val="tx1"/>
              </a:solidFill>
              <a:effectLst/>
              <a:latin typeface="+mn-lt"/>
              <a:ea typeface="ＭＳ Ｐゴシック" charset="-128"/>
              <a:cs typeface="ＭＳ Ｐゴシック" charset="-128"/>
            </a:endParaRPr>
          </a:p>
          <a:p>
            <a:r>
              <a:rPr lang="en-US" sz="1200" kern="1200" dirty="0">
                <a:solidFill>
                  <a:schemeClr val="tx1"/>
                </a:solidFill>
                <a:effectLst/>
                <a:latin typeface="+mn-lt"/>
                <a:ea typeface="ＭＳ Ｐゴシック" charset="-128"/>
                <a:cs typeface="ＭＳ Ｐゴシック" charset="-128"/>
              </a:rPr>
              <a:t>Double benders bend both vertically</a:t>
            </a:r>
            <a:r>
              <a:rPr lang="en-US" sz="1200" kern="1200" baseline="0" dirty="0">
                <a:solidFill>
                  <a:schemeClr val="tx1"/>
                </a:solidFill>
                <a:effectLst/>
                <a:latin typeface="+mn-lt"/>
                <a:ea typeface="ＭＳ Ｐゴシック" charset="-128"/>
                <a:cs typeface="ＭＳ Ｐゴシック" charset="-128"/>
              </a:rPr>
              <a:t> and horizontally.</a:t>
            </a:r>
            <a:endParaRPr lang="en-US" sz="1200" kern="1200" dirty="0">
              <a:solidFill>
                <a:schemeClr val="tx1"/>
              </a:solidFill>
              <a:effectLst/>
              <a:latin typeface="+mn-lt"/>
              <a:ea typeface="ＭＳ Ｐゴシック" charset="-128"/>
              <a:cs typeface="ＭＳ Ｐゴシック" charset="-128"/>
            </a:endParaRPr>
          </a:p>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32</a:t>
            </a:fld>
            <a:endParaRPr lang="fi-FI"/>
          </a:p>
        </p:txBody>
      </p:sp>
    </p:spTree>
    <p:extLst>
      <p:ext uri="{BB962C8B-B14F-4D97-AF65-F5344CB8AC3E}">
        <p14:creationId xmlns:p14="http://schemas.microsoft.com/office/powerpoint/2010/main" val="2427066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Nanometer</a:t>
            </a:r>
            <a:r>
              <a:rPr lang="fi-FI" dirty="0"/>
              <a:t> </a:t>
            </a:r>
            <a:r>
              <a:rPr lang="fi-FI" dirty="0" err="1"/>
              <a:t>precision</a:t>
            </a:r>
            <a:r>
              <a:rPr lang="fi-FI" dirty="0"/>
              <a:t> </a:t>
            </a:r>
            <a:r>
              <a:rPr lang="fi-FI" dirty="0" err="1"/>
              <a:t>possible</a:t>
            </a:r>
            <a:r>
              <a:rPr lang="fi-FI" dirty="0"/>
              <a:t>.</a:t>
            </a:r>
          </a:p>
          <a:p>
            <a:endParaRPr lang="fi-FI" dirty="0"/>
          </a:p>
          <a:p>
            <a:r>
              <a:rPr lang="fi-FI" dirty="0" err="1"/>
              <a:t>High</a:t>
            </a:r>
            <a:r>
              <a:rPr lang="fi-FI" dirty="0"/>
              <a:t> </a:t>
            </a:r>
            <a:r>
              <a:rPr lang="fi-FI" dirty="0" err="1"/>
              <a:t>speed</a:t>
            </a:r>
            <a:r>
              <a:rPr lang="fi-FI" baseline="0" dirty="0"/>
              <a:t> </a:t>
            </a:r>
            <a:r>
              <a:rPr lang="fi-FI" baseline="0" dirty="0" err="1"/>
              <a:t>possible</a:t>
            </a:r>
            <a:r>
              <a:rPr lang="fi-FI" baseline="0" dirty="0"/>
              <a:t>. For </a:t>
            </a:r>
            <a:r>
              <a:rPr lang="fi-FI" baseline="0" dirty="0" err="1"/>
              <a:t>example</a:t>
            </a:r>
            <a:r>
              <a:rPr lang="fi-FI" baseline="0" dirty="0"/>
              <a:t> 0.5 m/s.</a:t>
            </a:r>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33</a:t>
            </a:fld>
            <a:endParaRPr lang="fi-FI"/>
          </a:p>
        </p:txBody>
      </p:sp>
    </p:spTree>
    <p:extLst>
      <p:ext uri="{BB962C8B-B14F-4D97-AF65-F5344CB8AC3E}">
        <p14:creationId xmlns:p14="http://schemas.microsoft.com/office/powerpoint/2010/main" val="1073306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Linear</a:t>
            </a:r>
            <a:r>
              <a:rPr lang="fi-FI" dirty="0"/>
              <a:t> </a:t>
            </a:r>
            <a:r>
              <a:rPr lang="fi-FI" dirty="0" err="1"/>
              <a:t>speed</a:t>
            </a:r>
            <a:r>
              <a:rPr lang="fi-FI" dirty="0"/>
              <a:t> 10 mm/s </a:t>
            </a:r>
            <a:r>
              <a:rPr lang="fi-FI" dirty="0" err="1"/>
              <a:t>or</a:t>
            </a:r>
            <a:r>
              <a:rPr lang="fi-FI" dirty="0"/>
              <a:t> </a:t>
            </a:r>
            <a:r>
              <a:rPr lang="fi-FI" dirty="0" err="1"/>
              <a:t>rotational</a:t>
            </a:r>
            <a:r>
              <a:rPr lang="fi-FI" baseline="0" dirty="0"/>
              <a:t> 12 000 rpm</a:t>
            </a:r>
          </a:p>
          <a:p>
            <a:endParaRPr lang="fi-FI" baseline="0" dirty="0"/>
          </a:p>
          <a:p>
            <a:r>
              <a:rPr lang="fi-FI" baseline="0" dirty="0" err="1"/>
              <a:t>Linear</a:t>
            </a:r>
            <a:r>
              <a:rPr lang="fi-FI" baseline="0" dirty="0"/>
              <a:t> </a:t>
            </a:r>
            <a:r>
              <a:rPr lang="fi-FI" baseline="0" dirty="0" err="1"/>
              <a:t>force</a:t>
            </a:r>
            <a:r>
              <a:rPr lang="fi-FI" baseline="0" dirty="0"/>
              <a:t> </a:t>
            </a:r>
            <a:r>
              <a:rPr lang="fi-FI" baseline="0" dirty="0" err="1"/>
              <a:t>up</a:t>
            </a:r>
            <a:r>
              <a:rPr lang="fi-FI" baseline="0" dirty="0"/>
              <a:t> to 5 </a:t>
            </a:r>
            <a:r>
              <a:rPr lang="fi-FI" baseline="0" dirty="0" err="1"/>
              <a:t>Nm</a:t>
            </a:r>
            <a:endParaRPr lang="fi-FI" baseline="0" dirty="0"/>
          </a:p>
          <a:p>
            <a:endParaRPr lang="fi-FI" baseline="0" dirty="0"/>
          </a:p>
          <a:p>
            <a:r>
              <a:rPr lang="fi-FI" baseline="0" dirty="0" err="1"/>
              <a:t>Operates</a:t>
            </a:r>
            <a:r>
              <a:rPr lang="fi-FI" baseline="0" dirty="0"/>
              <a:t> on 3.3 V.</a:t>
            </a:r>
            <a:endParaRPr lang="en-US" dirty="0"/>
          </a:p>
          <a:p>
            <a:endParaRPr lang="en-US" dirty="0"/>
          </a:p>
          <a:p>
            <a:r>
              <a:rPr lang="en-US" dirty="0"/>
              <a:t>http://www.newscaletech.com/technology/squiggle-motors.php</a:t>
            </a:r>
          </a:p>
          <a:p>
            <a:endParaRPr lang="en-US" dirty="0"/>
          </a:p>
          <a:p>
            <a:r>
              <a:rPr lang="en-US" dirty="0"/>
              <a:t>https://www.youtube.com/watch?v=oTrzNwjWCBo</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34</a:t>
            </a:fld>
            <a:endParaRPr lang="fi-FI"/>
          </a:p>
        </p:txBody>
      </p:sp>
    </p:spTree>
    <p:extLst>
      <p:ext uri="{BB962C8B-B14F-4D97-AF65-F5344CB8AC3E}">
        <p14:creationId xmlns:p14="http://schemas.microsoft.com/office/powerpoint/2010/main" val="3084837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fi-FI" dirty="0"/>
              <a:t>Applications</a:t>
            </a:r>
            <a:r>
              <a:rPr lang="fi-FI" baseline="0" dirty="0"/>
              <a:t> especially in semiactive dampers. Audi TT.</a:t>
            </a:r>
            <a:endParaRPr lang="fi-FI" dirty="0"/>
          </a:p>
          <a:p>
            <a:pPr marL="0" marR="0" indent="0" algn="l" defTabSz="457200" rtl="0" eaLnBrk="0" fontAlgn="base" latinLnBrk="0" hangingPunct="0">
              <a:lnSpc>
                <a:spcPct val="100000"/>
              </a:lnSpc>
              <a:spcBef>
                <a:spcPct val="30000"/>
              </a:spcBef>
              <a:spcAft>
                <a:spcPct val="0"/>
              </a:spcAft>
              <a:buClrTx/>
              <a:buSzTx/>
              <a:buFontTx/>
              <a:buNone/>
              <a:tabLst/>
              <a:defRPr/>
            </a:pPr>
            <a:endParaRPr lang="fi-FI"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dirty="0"/>
              <a:t>Can also be </a:t>
            </a:r>
            <a:r>
              <a:rPr lang="fi-FI"/>
              <a:t>used to </a:t>
            </a:r>
            <a:r>
              <a:rPr lang="fi-FI" dirty="0"/>
              <a:t>actuators.</a:t>
            </a:r>
          </a:p>
          <a:p>
            <a:pPr marL="0" marR="0" indent="0" algn="l" defTabSz="457200" rtl="0" eaLnBrk="0" fontAlgn="base" latinLnBrk="0" hangingPunct="0">
              <a:lnSpc>
                <a:spcPct val="100000"/>
              </a:lnSpc>
              <a:spcBef>
                <a:spcPct val="30000"/>
              </a:spcBef>
              <a:spcAft>
                <a:spcPct val="0"/>
              </a:spcAft>
              <a:buClrTx/>
              <a:buSzTx/>
              <a:buFontTx/>
              <a:buNone/>
              <a:tabLst/>
              <a:defRPr/>
            </a:pPr>
            <a:endParaRPr lang="fi-FI"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dirty="0"/>
              <a:t>Also electrorheological fluids available.</a:t>
            </a:r>
          </a:p>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35</a:t>
            </a:fld>
            <a:endParaRPr lang="fi-FI"/>
          </a:p>
        </p:txBody>
      </p:sp>
    </p:spTree>
    <p:extLst>
      <p:ext uri="{BB962C8B-B14F-4D97-AF65-F5344CB8AC3E}">
        <p14:creationId xmlns:p14="http://schemas.microsoft.com/office/powerpoint/2010/main" val="2440733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Magnetostrictive materials very similar to piezos but require exernal</a:t>
            </a:r>
            <a:r>
              <a:rPr lang="fi-FI" baseline="0" dirty="0"/>
              <a:t> magnetic circuit to produce the magnetic </a:t>
            </a:r>
            <a:r>
              <a:rPr lang="fi-FI" baseline="0" dirty="0" err="1"/>
              <a:t>field</a:t>
            </a:r>
            <a:r>
              <a:rPr lang="fi-FI" baseline="0" dirty="0"/>
              <a:t>.</a:t>
            </a:r>
            <a:endParaRPr lang="fi-FI" dirty="0"/>
          </a:p>
          <a:p>
            <a:endParaRPr lang="fi-FI" dirty="0"/>
          </a:p>
          <a:p>
            <a:r>
              <a:rPr lang="fi-FI" dirty="0"/>
              <a:t>Shape memory</a:t>
            </a:r>
            <a:r>
              <a:rPr lang="fi-FI" baseline="0" dirty="0"/>
              <a:t> alloy – temperature induced change in the crystal structure of the metal. Austenite – martensite change. Change speed of temperature limits the response time. Heating is quick by current and resistive losses but cooling is often slow.</a:t>
            </a:r>
          </a:p>
          <a:p>
            <a:r>
              <a:rPr lang="fi-FI" dirty="0"/>
              <a:t>https://en.wikipedia.org/wiki/Shape-memory_alloy</a:t>
            </a:r>
          </a:p>
          <a:p>
            <a:endParaRPr lang="fi-FI" dirty="0"/>
          </a:p>
          <a:p>
            <a:r>
              <a:rPr lang="fi-FI" dirty="0"/>
              <a:t>MSMA</a:t>
            </a:r>
            <a:r>
              <a:rPr lang="fi-FI" baseline="0" dirty="0"/>
              <a:t> – change in magnetic field induces a change in the crystal structure of the metal. Austenite – martensite change. Good frequency response and high strain, up to 10 %. Possible problems with crackingof the material .</a:t>
            </a:r>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36</a:t>
            </a:fld>
            <a:endParaRPr lang="fi-FI"/>
          </a:p>
        </p:txBody>
      </p:sp>
    </p:spTree>
    <p:extLst>
      <p:ext uri="{BB962C8B-B14F-4D97-AF65-F5344CB8AC3E}">
        <p14:creationId xmlns:p14="http://schemas.microsoft.com/office/powerpoint/2010/main" val="2974075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3</a:t>
            </a:fld>
            <a:endParaRPr lang="fi-FI"/>
          </a:p>
        </p:txBody>
      </p:sp>
    </p:spTree>
    <p:extLst>
      <p:ext uri="{BB962C8B-B14F-4D97-AF65-F5344CB8AC3E}">
        <p14:creationId xmlns:p14="http://schemas.microsoft.com/office/powerpoint/2010/main" val="512461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Comb</a:t>
            </a:r>
            <a:r>
              <a:rPr lang="fi-FI" baseline="0" dirty="0"/>
              <a:t> drive – electrostatic force between the plates of a capacitor. The plates must never touch each other. The force is proportional to the capacitance between the plates. The principle only works for very short </a:t>
            </a:r>
            <a:r>
              <a:rPr lang="fi-FI" baseline="0" dirty="0" err="1"/>
              <a:t>distances</a:t>
            </a:r>
            <a:r>
              <a:rPr lang="fi-FI" baseline="0" dirty="0"/>
              <a:t>.</a:t>
            </a:r>
          </a:p>
          <a:p>
            <a:endParaRPr lang="fi-FI" baseline="0" dirty="0"/>
          </a:p>
          <a:p>
            <a:r>
              <a:rPr lang="fi-FI" baseline="0" dirty="0" err="1"/>
              <a:t>Also</a:t>
            </a:r>
            <a:r>
              <a:rPr lang="fi-FI" baseline="0" dirty="0"/>
              <a:t> </a:t>
            </a:r>
            <a:r>
              <a:rPr lang="fi-FI" baseline="0" dirty="0" err="1"/>
              <a:t>piezoelectric</a:t>
            </a:r>
            <a:r>
              <a:rPr lang="fi-FI" baseline="0" dirty="0"/>
              <a:t> and </a:t>
            </a:r>
            <a:r>
              <a:rPr lang="fi-FI" baseline="0" dirty="0" err="1"/>
              <a:t>electromagnetic</a:t>
            </a:r>
            <a:r>
              <a:rPr lang="fi-FI" baseline="0" dirty="0"/>
              <a:t>.</a:t>
            </a:r>
          </a:p>
          <a:p>
            <a:endParaRPr lang="fi-FI" baseline="0" dirty="0"/>
          </a:p>
          <a:p>
            <a:r>
              <a:rPr lang="fi-FI" dirty="0"/>
              <a:t>https://ocw.mit.edu/courses/electrical-engineering-and-computer-science/6-777j-design-and-fabrication-of-microelectromechanical-devices-spring-2007/lecture-notes/07lecture21.pdf</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38</a:t>
            </a:fld>
            <a:endParaRPr lang="fi-FI"/>
          </a:p>
        </p:txBody>
      </p:sp>
    </p:spTree>
    <p:extLst>
      <p:ext uri="{BB962C8B-B14F-4D97-AF65-F5344CB8AC3E}">
        <p14:creationId xmlns:p14="http://schemas.microsoft.com/office/powerpoint/2010/main" val="1091707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https://www.youtube.com/watch?v=oTrzNwjWCBo</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39</a:t>
            </a:fld>
            <a:endParaRPr lang="fi-FI"/>
          </a:p>
        </p:txBody>
      </p:sp>
    </p:spTree>
    <p:extLst>
      <p:ext uri="{BB962C8B-B14F-4D97-AF65-F5344CB8AC3E}">
        <p14:creationId xmlns:p14="http://schemas.microsoft.com/office/powerpoint/2010/main" val="3653557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https://www.youtube.com/watch?v=32HXlchQgsw</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40</a:t>
            </a:fld>
            <a:endParaRPr lang="fi-FI"/>
          </a:p>
        </p:txBody>
      </p:sp>
    </p:spTree>
    <p:extLst>
      <p:ext uri="{BB962C8B-B14F-4D97-AF65-F5344CB8AC3E}">
        <p14:creationId xmlns:p14="http://schemas.microsoft.com/office/powerpoint/2010/main" val="1954830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fi-FI" dirty="0" err="1"/>
              <a:t>Used</a:t>
            </a:r>
            <a:r>
              <a:rPr lang="fi-FI" dirty="0"/>
              <a:t> in DLP </a:t>
            </a:r>
            <a:r>
              <a:rPr lang="fi-FI" dirty="0" err="1"/>
              <a:t>projectors</a:t>
            </a:r>
            <a:endParaRPr lang="en-US" dirty="0"/>
          </a:p>
          <a:p>
            <a:endParaRPr lang="en-US" dirty="0"/>
          </a:p>
          <a:p>
            <a:r>
              <a:rPr lang="en-US" dirty="0"/>
              <a:t>A DMD chip has on its surface several hundred thousand (millions) microscopic mirrors arranged in a rectangular array which correspond to the pixels in the image to be displayed. The mirrors can be individually rotated ±10-12°, to an on or off state. In the on state, light from the projector bulb is reflected into the lens making the pixel appear bright on the screen. In the off state, the light is directed elsewhere (usually onto a </a:t>
            </a:r>
            <a:r>
              <a:rPr lang="en-US" dirty="0" err="1"/>
              <a:t>heatsink</a:t>
            </a:r>
            <a:r>
              <a:rPr lang="en-US" dirty="0"/>
              <a:t>), making the pixel appear dark.</a:t>
            </a:r>
          </a:p>
          <a:p>
            <a:endParaRPr lang="en-US" dirty="0"/>
          </a:p>
          <a:p>
            <a:r>
              <a:rPr lang="en-US" dirty="0"/>
              <a:t>The mirrors themselves are made out of aluminum and are around 16 </a:t>
            </a:r>
            <a:r>
              <a:rPr lang="en-US" dirty="0" err="1"/>
              <a:t>micrometres</a:t>
            </a:r>
            <a:r>
              <a:rPr lang="en-US" dirty="0"/>
              <a:t> across. Each one is mounted on a yoke which in turn is connected to two support posts by compliant torsion hinges. In this type of hinge, the axle is fixed at both ends and literally twists in the middle. Because of the small scale, hinge fatigue is not a problem</a:t>
            </a:r>
          </a:p>
          <a:p>
            <a:endParaRPr lang="en-US" dirty="0"/>
          </a:p>
          <a:p>
            <a:r>
              <a:rPr lang="en-US" dirty="0"/>
              <a:t>Two pairs of electrodes control the position of the mirror by electrostatic attraction. Each pair has one electrode on each side of the hinge, with one of the pairs positioned to act on the yoke and the other acting directly on the mirror. The majority of the time, equal bias charges are applied to both sides simultaneously. Instead of flipping to a central position as one might expect, this actually holds the mirror in its current position. </a:t>
            </a:r>
          </a:p>
          <a:p>
            <a:endParaRPr lang="en-US" dirty="0"/>
          </a:p>
          <a:p>
            <a:r>
              <a:rPr lang="fi-FI" dirty="0"/>
              <a:t>https://www.youtube.com/watch?v=NN1R3Sqimk8</a:t>
            </a:r>
          </a:p>
          <a:p>
            <a:endParaRPr lang="fi-FI" dirty="0"/>
          </a:p>
          <a:p>
            <a:r>
              <a:rPr lang="fi-FI" dirty="0"/>
              <a:t>https://www.youtube.com/watch?v=UcT0ZIcL2B4</a:t>
            </a:r>
          </a:p>
          <a:p>
            <a:endParaRPr lang="fi-FI" dirty="0"/>
          </a:p>
          <a:p>
            <a:r>
              <a:rPr lang="fi-FI" dirty="0"/>
              <a:t>https://www.youtube.com/watch?v=N4aUU3-PKQ4</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41</a:t>
            </a:fld>
            <a:endParaRPr lang="fi-FI"/>
          </a:p>
        </p:txBody>
      </p:sp>
    </p:spTree>
    <p:extLst>
      <p:ext uri="{BB962C8B-B14F-4D97-AF65-F5344CB8AC3E}">
        <p14:creationId xmlns:p14="http://schemas.microsoft.com/office/powerpoint/2010/main" val="3005059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fi-FI" dirty="0"/>
              <a:t>Interesting</a:t>
            </a:r>
            <a:r>
              <a:rPr lang="fi-FI" baseline="0" dirty="0"/>
              <a:t> application</a:t>
            </a:r>
            <a:endParaRPr lang="fi-FI" dirty="0"/>
          </a:p>
          <a:p>
            <a:pPr marL="0" marR="0" indent="0" algn="l" defTabSz="457200" rtl="0" eaLnBrk="0" fontAlgn="base" latinLnBrk="0" hangingPunct="0">
              <a:lnSpc>
                <a:spcPct val="100000"/>
              </a:lnSpc>
              <a:spcBef>
                <a:spcPct val="30000"/>
              </a:spcBef>
              <a:spcAft>
                <a:spcPct val="0"/>
              </a:spcAft>
              <a:buClrTx/>
              <a:buSzTx/>
              <a:buFontTx/>
              <a:buNone/>
              <a:tabLst/>
              <a:defRPr/>
            </a:pPr>
            <a:endParaRPr lang="fi-FI"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dirty="0"/>
              <a:t>https://www.youtube.com/watch?v=c-c1l9r6kLw</a:t>
            </a:r>
          </a:p>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42</a:t>
            </a:fld>
            <a:endParaRPr lang="fi-FI"/>
          </a:p>
        </p:txBody>
      </p:sp>
    </p:spTree>
    <p:extLst>
      <p:ext uri="{BB962C8B-B14F-4D97-AF65-F5344CB8AC3E}">
        <p14:creationId xmlns:p14="http://schemas.microsoft.com/office/powerpoint/2010/main" val="252928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4</a:t>
            </a:fld>
            <a:endParaRPr lang="fi-FI"/>
          </a:p>
        </p:txBody>
      </p:sp>
    </p:spTree>
    <p:extLst>
      <p:ext uri="{BB962C8B-B14F-4D97-AF65-F5344CB8AC3E}">
        <p14:creationId xmlns:p14="http://schemas.microsoft.com/office/powerpoint/2010/main" val="3693897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Fluid power – transmission medium in pneumatics is gas, usually air. Same principles as in hydraulics.</a:t>
            </a:r>
          </a:p>
          <a:p>
            <a:pPr marL="342900" indent="-342900">
              <a:buFont typeface="Arial" panose="020B0604020202020204" pitchFamily="34" charset="0"/>
              <a:buChar char="•"/>
            </a:pPr>
            <a:r>
              <a:rPr lang="fi-FI" dirty="0"/>
              <a:t>High power to </a:t>
            </a:r>
            <a:r>
              <a:rPr lang="fi-FI" dirty="0" err="1"/>
              <a:t>weight</a:t>
            </a:r>
            <a:r>
              <a:rPr lang="fi-FI" dirty="0"/>
              <a:t> </a:t>
            </a:r>
            <a:r>
              <a:rPr lang="fi-FI" dirty="0" err="1"/>
              <a:t>ratio</a:t>
            </a:r>
            <a:r>
              <a:rPr lang="fi-FI" dirty="0"/>
              <a:t> (</a:t>
            </a:r>
            <a:r>
              <a:rPr lang="fi-FI" dirty="0" err="1"/>
              <a:t>lighter</a:t>
            </a:r>
            <a:r>
              <a:rPr lang="fi-FI" dirty="0"/>
              <a:t> </a:t>
            </a:r>
            <a:r>
              <a:rPr lang="fi-FI" dirty="0" err="1"/>
              <a:t>than</a:t>
            </a:r>
            <a:r>
              <a:rPr lang="fi-FI" dirty="0"/>
              <a:t> </a:t>
            </a:r>
            <a:r>
              <a:rPr lang="fi-FI" dirty="0" err="1"/>
              <a:t>hydraulics</a:t>
            </a:r>
            <a:r>
              <a:rPr lang="fi-FI" dirty="0"/>
              <a:t>)</a:t>
            </a:r>
          </a:p>
          <a:p>
            <a:pPr marL="342900" indent="-342900">
              <a:buFont typeface="Arial" panose="020B0604020202020204" pitchFamily="34" charset="0"/>
              <a:buChar char="•"/>
            </a:pPr>
            <a:r>
              <a:rPr lang="fi-FI" dirty="0"/>
              <a:t>No power required to maintain force or torque</a:t>
            </a:r>
            <a:endParaRPr lang="en-US" dirty="0"/>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a:t>Prices for non-repairable, rod-type cylinders range from $15 to $250 depending on body diameter, stroke and options.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fi-FI" sz="1200" dirty="0"/>
              <a:t>Video: A slow amateur pneumatic pick&amp;place example </a:t>
            </a:r>
            <a:r>
              <a:rPr lang="fi-FI" sz="1200" dirty="0">
                <a:hlinkClick r:id="rId3"/>
              </a:rPr>
              <a:t>https://www.youtube.com/watch?v=vwGYwFsyCSE</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1" indent="0" algn="l" defTabSz="457200" rtl="0" eaLnBrk="0" fontAlgn="base" latinLnBrk="0" hangingPunct="0">
              <a:lnSpc>
                <a:spcPct val="100000"/>
              </a:lnSpc>
              <a:spcBef>
                <a:spcPct val="30000"/>
              </a:spcBef>
              <a:spcAft>
                <a:spcPct val="0"/>
              </a:spcAft>
              <a:buClrTx/>
              <a:buSzTx/>
              <a:buFontTx/>
              <a:buNone/>
              <a:tabLst/>
              <a:defRPr/>
            </a:pPr>
            <a:r>
              <a:rPr lang="fi-FI" dirty="0" err="1"/>
              <a:t>Pneumatic</a:t>
            </a:r>
            <a:r>
              <a:rPr lang="fi-FI" dirty="0"/>
              <a:t> </a:t>
            </a:r>
            <a:r>
              <a:rPr lang="fi-FI" dirty="0" err="1"/>
              <a:t>tools</a:t>
            </a:r>
            <a:r>
              <a:rPr lang="fi-FI" dirty="0"/>
              <a:t> – </a:t>
            </a:r>
            <a:r>
              <a:rPr lang="fi-FI" dirty="0" err="1"/>
              <a:t>jackhammer</a:t>
            </a:r>
            <a:r>
              <a:rPr lang="fi-FI" dirty="0"/>
              <a:t>, </a:t>
            </a:r>
            <a:r>
              <a:rPr lang="fi-FI" dirty="0" err="1"/>
              <a:t>impact</a:t>
            </a:r>
            <a:r>
              <a:rPr lang="fi-FI" dirty="0"/>
              <a:t> </a:t>
            </a:r>
            <a:r>
              <a:rPr lang="fi-FI" dirty="0" err="1"/>
              <a:t>wrench</a:t>
            </a:r>
            <a:r>
              <a:rPr lang="fi-FI" dirty="0"/>
              <a:t>, </a:t>
            </a:r>
            <a:r>
              <a:rPr lang="fi-FI" dirty="0" err="1"/>
              <a:t>nail</a:t>
            </a:r>
            <a:r>
              <a:rPr lang="fi-FI" dirty="0"/>
              <a:t> gun</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6</a:t>
            </a:fld>
            <a:endParaRPr lang="fi-FI"/>
          </a:p>
        </p:txBody>
      </p:sp>
    </p:spTree>
    <p:extLst>
      <p:ext uri="{BB962C8B-B14F-4D97-AF65-F5344CB8AC3E}">
        <p14:creationId xmlns:p14="http://schemas.microsoft.com/office/powerpoint/2010/main" val="3769923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https://www.youtube.com/watch?v=L8YGeeaNavE</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7</a:t>
            </a:fld>
            <a:endParaRPr lang="fi-FI"/>
          </a:p>
        </p:txBody>
      </p:sp>
    </p:spTree>
    <p:extLst>
      <p:ext uri="{BB962C8B-B14F-4D97-AF65-F5344CB8AC3E}">
        <p14:creationId xmlns:p14="http://schemas.microsoft.com/office/powerpoint/2010/main" val="448018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dirty="0"/>
                  <a:t>Running the air compressor is expensive. Consumes a lot of electricity.</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i-FI" dirty="0"/>
              </a:p>
              <a:p>
                <a:pPr marL="0" marR="0" lvl="1" indent="0" algn="l" defTabSz="457200" rtl="0" eaLnBrk="0" fontAlgn="base" latinLnBrk="0" hangingPunct="0">
                  <a:lnSpc>
                    <a:spcPct val="100000"/>
                  </a:lnSpc>
                  <a:spcBef>
                    <a:spcPct val="30000"/>
                  </a:spcBef>
                  <a:spcAft>
                    <a:spcPct val="0"/>
                  </a:spcAft>
                  <a:buClrTx/>
                  <a:buSzTx/>
                  <a:buFontTx/>
                  <a:buNone/>
                  <a:tabLst/>
                  <a:defRPr/>
                </a:pPr>
                <a:r>
                  <a:rPr lang="fi-FI" dirty="0"/>
                  <a:t>Air supply system: air compressor,</a:t>
                </a:r>
                <a:r>
                  <a:rPr lang="fi-FI" baseline="0" dirty="0"/>
                  <a:t> air treatment(filters, dryers) and primary storage</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i-FI" baseline="0" dirty="0"/>
              </a:p>
              <a:p>
                <a:pPr marL="0" marR="0" lvl="1" indent="0" algn="l" defTabSz="457200" rtl="0" eaLnBrk="0" fontAlgn="base" latinLnBrk="0" hangingPunct="0">
                  <a:lnSpc>
                    <a:spcPct val="100000"/>
                  </a:lnSpc>
                  <a:spcBef>
                    <a:spcPct val="30000"/>
                  </a:spcBef>
                  <a:spcAft>
                    <a:spcPct val="0"/>
                  </a:spcAft>
                  <a:buClrTx/>
                  <a:buSzTx/>
                  <a:buFontTx/>
                  <a:buNone/>
                  <a:tabLst/>
                  <a:defRPr/>
                </a:pPr>
                <a:r>
                  <a:rPr lang="fi-FI" dirty="0"/>
                  <a:t>Combined gas law  </a:t>
                </a:r>
                <a14:m>
                  <m:oMath xmlns:m="http://schemas.openxmlformats.org/officeDocument/2006/math">
                    <m:f>
                      <m:fPr>
                        <m:ctrlPr>
                          <a:rPr lang="fi-FI" b="1" i="1" smtClean="0">
                            <a:latin typeface="Cambria Math" panose="02040503050406030204" pitchFamily="18" charset="0"/>
                          </a:rPr>
                        </m:ctrlPr>
                      </m:fPr>
                      <m:num>
                        <m:r>
                          <a:rPr lang="fi-FI" b="1" i="1" smtClean="0">
                            <a:latin typeface="Cambria Math" panose="02040503050406030204" pitchFamily="18" charset="0"/>
                          </a:rPr>
                          <m:t>𝒑𝑽</m:t>
                        </m:r>
                      </m:num>
                      <m:den>
                        <m:r>
                          <a:rPr lang="fi-FI" b="1" i="1" smtClean="0">
                            <a:latin typeface="Cambria Math" panose="02040503050406030204" pitchFamily="18" charset="0"/>
                          </a:rPr>
                          <m:t>𝑻</m:t>
                        </m:r>
                      </m:den>
                    </m:f>
                    <m:r>
                      <a:rPr lang="fi-FI" b="1" i="1" smtClean="0">
                        <a:latin typeface="Cambria Math" panose="02040503050406030204" pitchFamily="18" charset="0"/>
                      </a:rPr>
                      <m:t>=</m:t>
                    </m:r>
                    <m:r>
                      <a:rPr lang="fi-FI" b="1" i="1" smtClean="0">
                        <a:latin typeface="Cambria Math" panose="02040503050406030204" pitchFamily="18" charset="0"/>
                      </a:rPr>
                      <m:t>𝒌</m:t>
                    </m:r>
                  </m:oMath>
                </a14:m>
                <a:endParaRPr lang="fi-FI" b="1" dirty="0"/>
              </a:p>
              <a:p>
                <a:pPr marL="0" marR="0" lvl="1" indent="0" algn="l" defTabSz="457200" rtl="0" eaLnBrk="0" fontAlgn="base" latinLnBrk="0" hangingPunct="0">
                  <a:lnSpc>
                    <a:spcPct val="100000"/>
                  </a:lnSpc>
                  <a:spcBef>
                    <a:spcPct val="30000"/>
                  </a:spcBef>
                  <a:spcAft>
                    <a:spcPct val="0"/>
                  </a:spcAft>
                  <a:buClrTx/>
                  <a:buSzTx/>
                  <a:buFontTx/>
                  <a:buNone/>
                  <a:tabLst/>
                  <a:defRPr/>
                </a:pPr>
                <a:endParaRPr lang="fi-FI" dirty="0"/>
              </a:p>
              <a:p>
                <a:pPr marL="0" marR="0" lvl="1" indent="0" algn="l" defTabSz="457200" rtl="0" eaLnBrk="0" fontAlgn="base" latinLnBrk="0" hangingPunct="0">
                  <a:lnSpc>
                    <a:spcPct val="100000"/>
                  </a:lnSpc>
                  <a:spcBef>
                    <a:spcPct val="30000"/>
                  </a:spcBef>
                  <a:spcAft>
                    <a:spcPct val="0"/>
                  </a:spcAft>
                  <a:buClrTx/>
                  <a:buSzTx/>
                  <a:buFontTx/>
                  <a:buNone/>
                  <a:tabLst/>
                  <a:defRPr/>
                </a:pPr>
                <a:r>
                  <a:rPr lang="fi-FI" dirty="0"/>
                  <a:t>Compressor’s waste heat can sometimes be utilized</a:t>
                </a:r>
                <a:r>
                  <a:rPr lang="fi-FI" baseline="0" dirty="0"/>
                  <a:t> for </a:t>
                </a:r>
                <a:r>
                  <a:rPr lang="fi-FI" baseline="0" dirty="0" err="1"/>
                  <a:t>heating</a:t>
                </a:r>
                <a:r>
                  <a:rPr lang="fi-FI" baseline="0" dirty="0"/>
                  <a:t>.</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i-FI" baseline="0" dirty="0"/>
              </a:p>
              <a:p>
                <a:pPr marL="0" marR="0" lvl="1" indent="0" algn="l" defTabSz="457200" rtl="0" eaLnBrk="0" fontAlgn="base" latinLnBrk="0" hangingPunct="0">
                  <a:lnSpc>
                    <a:spcPct val="100000"/>
                  </a:lnSpc>
                  <a:spcBef>
                    <a:spcPct val="30000"/>
                  </a:spcBef>
                  <a:spcAft>
                    <a:spcPct val="0"/>
                  </a:spcAft>
                  <a:buClrTx/>
                  <a:buSzTx/>
                  <a:buFontTx/>
                  <a:buNone/>
                  <a:tabLst/>
                  <a:defRPr/>
                </a:pPr>
                <a:r>
                  <a:rPr lang="en-US" dirty="0"/>
                  <a:t>80 % of energy used by a compressor turns to heat</a:t>
                </a:r>
                <a:endParaRPr lang="fi-FI" dirty="0"/>
              </a:p>
              <a:p>
                <a:pPr marL="0" marR="0" lvl="1" indent="0" algn="l" defTabSz="457200" rtl="0" eaLnBrk="0" fontAlgn="base" latinLnBrk="0" hangingPunct="0">
                  <a:lnSpc>
                    <a:spcPct val="100000"/>
                  </a:lnSpc>
                  <a:spcBef>
                    <a:spcPct val="30000"/>
                  </a:spcBef>
                  <a:spcAft>
                    <a:spcPct val="0"/>
                  </a:spcAft>
                  <a:buClrTx/>
                  <a:buSzTx/>
                  <a:buFontTx/>
                  <a:buNone/>
                  <a:tabLst/>
                  <a:defRPr/>
                </a:pPr>
                <a:endParaRPr lang="fi-FI" dirty="0"/>
              </a:p>
              <a:p>
                <a:pPr marL="0" marR="0" lvl="1" indent="0" algn="l" defTabSz="457200" rtl="0" eaLnBrk="0" fontAlgn="base" latinLnBrk="0" hangingPunct="0">
                  <a:lnSpc>
                    <a:spcPct val="100000"/>
                  </a:lnSpc>
                  <a:spcBef>
                    <a:spcPct val="30000"/>
                  </a:spcBef>
                  <a:spcAft>
                    <a:spcPct val="0"/>
                  </a:spcAft>
                  <a:buClrTx/>
                  <a:buSzTx/>
                  <a:buFontTx/>
                  <a:buNone/>
                  <a:tabLst/>
                  <a:defRPr/>
                </a:pPr>
                <a:r>
                  <a:rPr lang="fi-FI" dirty="0"/>
                  <a:t>https://www.compressedairchallenge.org/library/articles/2010-09-CABP.pdf</a:t>
                </a:r>
              </a:p>
            </p:txBody>
          </p:sp>
        </mc:Choice>
        <mc:Fallback xmlns="">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t>Running the air compressor is expensive</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i-FI" dirty="0" smtClean="0"/>
              </a:p>
              <a:p>
                <a:pPr marL="0" marR="0" lvl="1" indent="0" algn="l" defTabSz="457200" rtl="0" eaLnBrk="0" fontAlgn="base" latinLnBrk="0" hangingPunct="0">
                  <a:lnSpc>
                    <a:spcPct val="100000"/>
                  </a:lnSpc>
                  <a:spcBef>
                    <a:spcPct val="30000"/>
                  </a:spcBef>
                  <a:spcAft>
                    <a:spcPct val="0"/>
                  </a:spcAft>
                  <a:buClrTx/>
                  <a:buSzTx/>
                  <a:buFontTx/>
                  <a:buNone/>
                  <a:tabLst/>
                  <a:defRPr/>
                </a:pPr>
                <a:endParaRPr lang="fi-FI" dirty="0" smtClean="0"/>
              </a:p>
              <a:p>
                <a:pPr marL="0" marR="0" lvl="1" indent="0" algn="l" defTabSz="457200" rtl="0" eaLnBrk="0" fontAlgn="base" latinLnBrk="0" hangingPunct="0">
                  <a:lnSpc>
                    <a:spcPct val="100000"/>
                  </a:lnSpc>
                  <a:spcBef>
                    <a:spcPct val="30000"/>
                  </a:spcBef>
                  <a:spcAft>
                    <a:spcPct val="0"/>
                  </a:spcAft>
                  <a:buClrTx/>
                  <a:buSzTx/>
                  <a:buFontTx/>
                  <a:buNone/>
                  <a:tabLst/>
                  <a:defRPr/>
                </a:pPr>
                <a:r>
                  <a:rPr lang="fi-FI" dirty="0" smtClean="0"/>
                  <a:t>Air supply system: air compressor,</a:t>
                </a:r>
                <a:r>
                  <a:rPr lang="fi-FI" baseline="0" dirty="0" smtClean="0"/>
                  <a:t> air treatment(filters, dryers) and primary storage</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fi-FI" baseline="0" dirty="0" smtClean="0"/>
              </a:p>
              <a:p>
                <a:pPr marL="0" marR="0" lvl="1" indent="0" algn="l" defTabSz="457200" rtl="0" eaLnBrk="0" fontAlgn="base" latinLnBrk="0" hangingPunct="0">
                  <a:lnSpc>
                    <a:spcPct val="100000"/>
                  </a:lnSpc>
                  <a:spcBef>
                    <a:spcPct val="30000"/>
                  </a:spcBef>
                  <a:spcAft>
                    <a:spcPct val="0"/>
                  </a:spcAft>
                  <a:buClrTx/>
                  <a:buSzTx/>
                  <a:buFontTx/>
                  <a:buNone/>
                  <a:tabLst/>
                  <a:defRPr/>
                </a:pPr>
                <a:r>
                  <a:rPr lang="fi-FI" dirty="0" smtClean="0"/>
                  <a:t>Combined gas law  </a:t>
                </a:r>
                <a:r>
                  <a:rPr lang="fi-FI" b="1" i="0" smtClean="0">
                    <a:latin typeface="Cambria Math" panose="02040503050406030204" pitchFamily="18" charset="0"/>
                  </a:rPr>
                  <a:t>𝒑𝑽/𝑻=𝒌</a:t>
                </a:r>
                <a:endParaRPr lang="fi-FI" dirty="0" smtClean="0"/>
              </a:p>
              <a:p>
                <a:pPr marL="0" marR="0" lvl="1" indent="0" algn="l" defTabSz="457200" rtl="0" eaLnBrk="0" fontAlgn="base" latinLnBrk="0" hangingPunct="0">
                  <a:lnSpc>
                    <a:spcPct val="100000"/>
                  </a:lnSpc>
                  <a:spcBef>
                    <a:spcPct val="30000"/>
                  </a:spcBef>
                  <a:spcAft>
                    <a:spcPct val="0"/>
                  </a:spcAft>
                  <a:buClrTx/>
                  <a:buSzTx/>
                  <a:buFontTx/>
                  <a:buNone/>
                  <a:tabLst/>
                  <a:defRPr/>
                </a:pPr>
                <a:endParaRPr lang="fi-FI" dirty="0" smtClean="0"/>
              </a:p>
            </p:txBody>
          </p:sp>
        </mc:Fallback>
      </mc:AlternateContent>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8</a:t>
            </a:fld>
            <a:endParaRPr lang="fi-FI"/>
          </a:p>
        </p:txBody>
      </p:sp>
    </p:spTree>
    <p:extLst>
      <p:ext uri="{BB962C8B-B14F-4D97-AF65-F5344CB8AC3E}">
        <p14:creationId xmlns:p14="http://schemas.microsoft.com/office/powerpoint/2010/main" val="1023208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”Any” diameter </a:t>
            </a:r>
            <a:r>
              <a:rPr lang="fi-FI" dirty="0" err="1"/>
              <a:t>or</a:t>
            </a:r>
            <a:r>
              <a:rPr lang="fi-FI" baseline="0" dirty="0"/>
              <a:t> </a:t>
            </a:r>
            <a:r>
              <a:rPr lang="fi-FI" baseline="0" dirty="0" err="1"/>
              <a:t>stroke</a:t>
            </a:r>
            <a:r>
              <a:rPr lang="fi-FI" baseline="0" dirty="0"/>
              <a:t>.</a:t>
            </a:r>
          </a:p>
          <a:p>
            <a:endParaRPr lang="fi-FI" baseline="0" dirty="0"/>
          </a:p>
          <a:p>
            <a:r>
              <a:rPr lang="fi-FI" dirty="0" err="1"/>
              <a:t>Cylinders</a:t>
            </a:r>
            <a:r>
              <a:rPr lang="fi-FI" baseline="0" dirty="0"/>
              <a:t> have stick-slip friction which can cause problems at </a:t>
            </a:r>
            <a:r>
              <a:rPr lang="fi-FI" baseline="0" dirty="0" err="1"/>
              <a:t>slow</a:t>
            </a:r>
            <a:r>
              <a:rPr lang="fi-FI" baseline="0" dirty="0"/>
              <a:t> speeds or with accurate positioning.</a:t>
            </a:r>
          </a:p>
          <a:p>
            <a:endParaRPr lang="fi-FI" baseline="0" dirty="0"/>
          </a:p>
          <a:p>
            <a:r>
              <a:rPr lang="fi-FI" baseline="0" dirty="0"/>
              <a:t>With or without internal feedback sensors or linear guides.</a:t>
            </a:r>
            <a:endParaRPr lang="fi-FI" dirty="0"/>
          </a:p>
          <a:p>
            <a:endParaRPr lang="fi-FI" dirty="0"/>
          </a:p>
          <a:p>
            <a:r>
              <a:rPr lang="fi-FI" dirty="0"/>
              <a:t>Festo and SMC largest</a:t>
            </a:r>
            <a:r>
              <a:rPr lang="fi-FI" baseline="0" dirty="0"/>
              <a:t> pneumatics companies.</a:t>
            </a:r>
            <a:endParaRPr lang="fi-FI" dirty="0"/>
          </a:p>
          <a:p>
            <a:endParaRPr lang="fi-FI"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a:t>High Speed 16 Ton Pneumatic Power Press </a:t>
            </a:r>
          </a:p>
          <a:p>
            <a:r>
              <a:rPr lang="fi-FI" dirty="0"/>
              <a:t>520 components per minute https://www.youtube.com/watch?v=1fOsEUMZ1Lc </a:t>
            </a:r>
            <a:r>
              <a:rPr lang="fi-FI" dirty="0" err="1"/>
              <a:t>about</a:t>
            </a:r>
            <a:r>
              <a:rPr lang="fi-FI" dirty="0"/>
              <a:t> 1:00</a:t>
            </a:r>
          </a:p>
          <a:p>
            <a:endParaRPr lang="fi-FI"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fi-FI" dirty="0"/>
              <a:t>16 mm </a:t>
            </a:r>
            <a:r>
              <a:rPr lang="fi-FI" dirty="0" err="1"/>
              <a:t>demosylkka</a:t>
            </a:r>
            <a:r>
              <a:rPr lang="fi-FI" baseline="0" dirty="0"/>
              <a:t> 7 </a:t>
            </a:r>
            <a:r>
              <a:rPr lang="fi-FI" baseline="0" dirty="0" err="1"/>
              <a:t>barilla</a:t>
            </a:r>
            <a:r>
              <a:rPr lang="fi-FI" baseline="0" dirty="0"/>
              <a:t> 140 N, 40 mm </a:t>
            </a:r>
            <a:r>
              <a:rPr lang="fi-FI" baseline="0" dirty="0" err="1"/>
              <a:t>sylkkä</a:t>
            </a:r>
            <a:r>
              <a:rPr lang="fi-FI" baseline="0" dirty="0"/>
              <a:t> 880 N. 10 </a:t>
            </a:r>
            <a:r>
              <a:rPr lang="fi-FI" baseline="0" dirty="0" err="1"/>
              <a:t>kN</a:t>
            </a:r>
            <a:r>
              <a:rPr lang="fi-FI" baseline="0" dirty="0"/>
              <a:t> -&gt; 135 mm piston </a:t>
            </a:r>
            <a:r>
              <a:rPr lang="fi-FI" baseline="0" dirty="0" err="1"/>
              <a:t>diameter</a:t>
            </a:r>
            <a:r>
              <a:rPr lang="fi-FI" baseline="0" dirty="0"/>
              <a:t>.</a:t>
            </a:r>
            <a:endParaRPr lang="fi-FI" dirty="0"/>
          </a:p>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9</a:t>
            </a:fld>
            <a:endParaRPr lang="fi-FI"/>
          </a:p>
        </p:txBody>
      </p:sp>
    </p:spTree>
    <p:extLst>
      <p:ext uri="{BB962C8B-B14F-4D97-AF65-F5344CB8AC3E}">
        <p14:creationId xmlns:p14="http://schemas.microsoft.com/office/powerpoint/2010/main" val="3779850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Rack</a:t>
            </a:r>
            <a:r>
              <a:rPr lang="fi-FI" baseline="0" dirty="0"/>
              <a:t> and pinion makes possible larger than 360 degrees rotation, vane is always limited to less than a full turn. Small friction.</a:t>
            </a:r>
          </a:p>
          <a:p>
            <a:endParaRPr lang="fi-FI" baseline="0" dirty="0"/>
          </a:p>
          <a:p>
            <a:r>
              <a:rPr lang="fi-FI" baseline="0" dirty="0"/>
              <a:t>Vane type has no backlash. Double vane limited to less than half turn but double torque.</a:t>
            </a:r>
            <a:endParaRPr lang="fi-FI" dirty="0"/>
          </a:p>
          <a:p>
            <a:endParaRPr lang="fi-FI" dirty="0"/>
          </a:p>
          <a:p>
            <a:r>
              <a:rPr lang="fi-FI" dirty="0"/>
              <a:t>Also actuators which combine linear and rotary</a:t>
            </a:r>
            <a:r>
              <a:rPr lang="fi-FI" baseline="0" dirty="0"/>
              <a:t> movement, for example a cylinder which rotates at the end of its movement.</a:t>
            </a:r>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11</a:t>
            </a:fld>
            <a:endParaRPr lang="fi-FI"/>
          </a:p>
        </p:txBody>
      </p:sp>
    </p:spTree>
    <p:extLst>
      <p:ext uri="{BB962C8B-B14F-4D97-AF65-F5344CB8AC3E}">
        <p14:creationId xmlns:p14="http://schemas.microsoft.com/office/powerpoint/2010/main" val="1970810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68313" y="1417341"/>
            <a:ext cx="8207375" cy="2952327"/>
          </a:xfrm>
          <a:prstGeom prst="rect">
            <a:avLst/>
          </a:prstGeom>
        </p:spPr>
        <p:txBody>
          <a:bodyPr lIns="0" tIns="0" rIns="0" bIns="0" anchor="b" anchorCtr="0">
            <a:noAutofit/>
          </a:bodyPr>
          <a:lstStyle>
            <a:lvl1pPr algn="l">
              <a:lnSpc>
                <a:spcPct val="80000"/>
              </a:lnSpc>
              <a:defRPr sz="7200" b="1" spc="-200">
                <a:solidFill>
                  <a:schemeClr val="bg1"/>
                </a:solidFill>
              </a:defRPr>
            </a:lvl1pPr>
          </a:lstStyle>
          <a:p>
            <a:r>
              <a:rPr lang="fi-FI"/>
              <a:t>Click to edit Master title style</a:t>
            </a:r>
            <a:endParaRPr lang="en-US" dirty="0"/>
          </a:p>
        </p:txBody>
      </p:sp>
      <p:sp>
        <p:nvSpPr>
          <p:cNvPr id="6" name="Subtitle 2"/>
          <p:cNvSpPr>
            <a:spLocks noGrp="1"/>
          </p:cNvSpPr>
          <p:nvPr>
            <p:ph type="subTitle" idx="1"/>
          </p:nvPr>
        </p:nvSpPr>
        <p:spPr>
          <a:xfrm>
            <a:off x="468314" y="4429748"/>
            <a:ext cx="5495420" cy="660000"/>
          </a:xfrm>
          <a:prstGeom prst="rect">
            <a:avLst/>
          </a:prstGeom>
        </p:spPr>
        <p:txBody>
          <a:bodyPr lIns="0" tIns="0" rIns="0" bIns="0" anchor="t">
            <a:normAutofit/>
          </a:bodyPr>
          <a:lstStyle>
            <a:lvl1pPr marL="0" indent="0" algn="l">
              <a:spcBef>
                <a:spcPts val="0"/>
              </a:spcBef>
              <a:buNone/>
              <a:defRPr sz="1600" i="1">
                <a:solidFill>
                  <a:schemeClr val="bg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pic>
        <p:nvPicPr>
          <p:cNvPr id="8"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960563" cy="1606550"/>
          </a:xfrm>
          <a:prstGeom prst="rect">
            <a:avLst/>
          </a:prstGeom>
        </p:spPr>
      </p:pic>
    </p:spTree>
    <p:extLst>
      <p:ext uri="{BB962C8B-B14F-4D97-AF65-F5344CB8AC3E}">
        <p14:creationId xmlns:p14="http://schemas.microsoft.com/office/powerpoint/2010/main" val="407110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BG image">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68313" y="1417636"/>
            <a:ext cx="8207375" cy="2952032"/>
          </a:xfrm>
          <a:prstGeom prst="rect">
            <a:avLst/>
          </a:prstGeom>
        </p:spPr>
        <p:txBody>
          <a:bodyPr lIns="0" tIns="0" rIns="0" bIns="0" anchor="b" anchorCtr="0">
            <a:noAutofit/>
          </a:bodyPr>
          <a:lstStyle>
            <a:lvl1pPr algn="l">
              <a:lnSpc>
                <a:spcPct val="80000"/>
              </a:lnSpc>
              <a:defRPr sz="7200" b="1" spc="-200">
                <a:solidFill>
                  <a:schemeClr val="bg1"/>
                </a:solidFil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8" name="Subtitle 2"/>
          <p:cNvSpPr>
            <a:spLocks noGrp="1"/>
          </p:cNvSpPr>
          <p:nvPr>
            <p:ph type="subTitle" idx="1"/>
          </p:nvPr>
        </p:nvSpPr>
        <p:spPr>
          <a:xfrm>
            <a:off x="468314" y="4429748"/>
            <a:ext cx="5495420" cy="660000"/>
          </a:xfrm>
          <a:prstGeom prst="rect">
            <a:avLst/>
          </a:prstGeom>
        </p:spPr>
        <p:txBody>
          <a:bodyPr lIns="0" tIns="0" rIns="0" bIns="0" anchor="t">
            <a:normAutofit/>
          </a:bodyPr>
          <a:lstStyle>
            <a:lvl1pPr marL="0" indent="0" algn="l">
              <a:spcBef>
                <a:spcPts val="0"/>
              </a:spcBef>
              <a:buNone/>
              <a:defRPr sz="1600" i="1">
                <a:solidFill>
                  <a:schemeClr val="bg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960563" cy="1606550"/>
          </a:xfrm>
          <a:prstGeom prst="rect">
            <a:avLst/>
          </a:prstGeom>
        </p:spPr>
      </p:pic>
    </p:spTree>
    <p:extLst>
      <p:ext uri="{BB962C8B-B14F-4D97-AF65-F5344CB8AC3E}">
        <p14:creationId xmlns:p14="http://schemas.microsoft.com/office/powerpoint/2010/main" val="118822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Text">
    <p:spTree>
      <p:nvGrpSpPr>
        <p:cNvPr id="1" name=""/>
        <p:cNvGrpSpPr/>
        <p:nvPr/>
      </p:nvGrpSpPr>
      <p:grpSpPr>
        <a:xfrm>
          <a:off x="0" y="0"/>
          <a:ext cx="0" cy="0"/>
          <a:chOff x="0" y="0"/>
          <a:chExt cx="0" cy="0"/>
        </a:xfrm>
      </p:grpSpPr>
      <p:sp>
        <p:nvSpPr>
          <p:cNvPr id="16" name="Title 1"/>
          <p:cNvSpPr>
            <a:spLocks noGrp="1"/>
          </p:cNvSpPr>
          <p:nvPr>
            <p:ph type="ctrTitle"/>
          </p:nvPr>
        </p:nvSpPr>
        <p:spPr>
          <a:xfrm>
            <a:off x="468312" y="1418400"/>
            <a:ext cx="8208000" cy="2952000"/>
          </a:xfrm>
          <a:prstGeom prst="rect">
            <a:avLst/>
          </a:prstGeom>
        </p:spPr>
        <p:txBody>
          <a:bodyPr lIns="0" tIns="0" rIns="0" bIns="0" anchor="b">
            <a:noAutofit/>
          </a:bodyPr>
          <a:lstStyle>
            <a:lvl1pPr algn="l">
              <a:lnSpc>
                <a:spcPct val="80000"/>
              </a:lnSpc>
              <a:defRPr sz="7200" b="1" spc="-200">
                <a:solidFill>
                  <a:schemeClr val="tx2"/>
                </a:solidFil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17" name="Subtitle 2"/>
          <p:cNvSpPr>
            <a:spLocks noGrp="1"/>
          </p:cNvSpPr>
          <p:nvPr>
            <p:ph type="subTitle" idx="1"/>
          </p:nvPr>
        </p:nvSpPr>
        <p:spPr>
          <a:xfrm>
            <a:off x="468314" y="4429748"/>
            <a:ext cx="5388448" cy="660000"/>
          </a:xfrm>
          <a:prstGeom prst="rect">
            <a:avLst/>
          </a:prstGeom>
        </p:spPr>
        <p:txBody>
          <a:bodyPr lIns="0" tIns="0" rIns="0" bIns="0" anchor="t">
            <a:normAutofit/>
          </a:bodyPr>
          <a:lstStyle>
            <a:lvl1pPr marL="0" indent="0" algn="l">
              <a:spcBef>
                <a:spcPts val="0"/>
              </a:spcBef>
              <a:buNone/>
              <a:defRPr sz="1600" i="1">
                <a:solidFill>
                  <a:srgbClr val="928B8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960563" cy="1606550"/>
          </a:xfrm>
          <a:prstGeom prst="rect">
            <a:avLst/>
          </a:prstGeom>
        </p:spPr>
      </p:pic>
    </p:spTree>
    <p:extLst>
      <p:ext uri="{BB962C8B-B14F-4D97-AF65-F5344CB8AC3E}">
        <p14:creationId xmlns:p14="http://schemas.microsoft.com/office/powerpoint/2010/main" val="1129277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sp>
        <p:nvSpPr>
          <p:cNvPr id="16" name="Title 1"/>
          <p:cNvSpPr>
            <a:spLocks noGrp="1"/>
          </p:cNvSpPr>
          <p:nvPr>
            <p:ph type="ctrTitle"/>
          </p:nvPr>
        </p:nvSpPr>
        <p:spPr>
          <a:xfrm>
            <a:off x="468313" y="1657740"/>
            <a:ext cx="3319477" cy="2694083"/>
          </a:xfrm>
          <a:prstGeom prst="rect">
            <a:avLst/>
          </a:prstGeom>
        </p:spPr>
        <p:txBody>
          <a:bodyPr lIns="0" tIns="0" rIns="0" bIns="0" anchor="t">
            <a:noAutofit/>
          </a:bodyPr>
          <a:lstStyle>
            <a:lvl1pPr algn="l">
              <a:lnSpc>
                <a:spcPct val="80000"/>
              </a:lnSpc>
              <a:defRPr sz="6000" b="1" spc="-200">
                <a:solidFill>
                  <a:schemeClr val="tx2"/>
                </a:solidFil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17" name="Subtitle 2"/>
          <p:cNvSpPr>
            <a:spLocks noGrp="1"/>
          </p:cNvSpPr>
          <p:nvPr>
            <p:ph type="subTitle" idx="1"/>
          </p:nvPr>
        </p:nvSpPr>
        <p:spPr>
          <a:xfrm>
            <a:off x="468313" y="4531740"/>
            <a:ext cx="3319477" cy="486000"/>
          </a:xfrm>
          <a:prstGeom prst="rect">
            <a:avLst/>
          </a:prstGeom>
        </p:spPr>
        <p:txBody>
          <a:bodyPr lIns="0" tIns="0" rIns="0" bIns="0" anchor="t">
            <a:normAutofit/>
          </a:bodyPr>
          <a:lstStyle>
            <a:lvl1pPr marL="0" indent="0" algn="l">
              <a:spcBef>
                <a:spcPts val="0"/>
              </a:spcBef>
              <a:buNone/>
              <a:defRPr sz="1600" i="1">
                <a:solidFill>
                  <a:srgbClr val="928B8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sp>
        <p:nvSpPr>
          <p:cNvPr id="4" name="Picture Placeholder 3"/>
          <p:cNvSpPr>
            <a:spLocks noGrp="1"/>
          </p:cNvSpPr>
          <p:nvPr>
            <p:ph type="pic" sz="quarter" idx="10"/>
          </p:nvPr>
        </p:nvSpPr>
        <p:spPr>
          <a:xfrm>
            <a:off x="4349262" y="150000"/>
            <a:ext cx="4629692" cy="5415000"/>
          </a:xfrm>
          <a:prstGeom prst="rect">
            <a:avLst/>
          </a:prstGeom>
        </p:spPr>
        <p:txBody>
          <a:bodyPr vert="horz"/>
          <a:lstStyle/>
          <a:p>
            <a:pPr lvl="0"/>
            <a:endParaRPr lang="fi-FI" noProof="0"/>
          </a:p>
        </p:txBody>
      </p:sp>
      <p:pic>
        <p:nvPicPr>
          <p:cNvPr id="6"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960563" cy="1606550"/>
          </a:xfrm>
          <a:prstGeom prst="rect">
            <a:avLst/>
          </a:prstGeom>
        </p:spPr>
      </p:pic>
    </p:spTree>
    <p:extLst>
      <p:ext uri="{BB962C8B-B14F-4D97-AF65-F5344CB8AC3E}">
        <p14:creationId xmlns:p14="http://schemas.microsoft.com/office/powerpoint/2010/main" val="393504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468313" y="1593555"/>
            <a:ext cx="8207375" cy="2196667"/>
          </a:xfrm>
          <a:prstGeom prst="rect">
            <a:avLst/>
          </a:prstGeom>
        </p:spPr>
        <p:txBody>
          <a:bodyPr lIns="0" tIns="0" rIns="0" bIns="0" anchor="t">
            <a:noAutofit/>
          </a:bodyPr>
          <a:lstStyle>
            <a:lvl1pPr algn="l">
              <a:lnSpc>
                <a:spcPct val="80000"/>
              </a:lnSpc>
              <a:defRPr sz="7200" b="1" spc="-200">
                <a:solidFill>
                  <a:schemeClr val="bg1"/>
                </a:solidFil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cxnSp>
        <p:nvCxnSpPr>
          <p:cNvPr id="7" name="Straight Connector 4"/>
          <p:cNvCxnSpPr/>
          <p:nvPr userDrawn="1"/>
        </p:nvCxnSpPr>
        <p:spPr>
          <a:xfrm>
            <a:off x="468313" y="4873625"/>
            <a:ext cx="820737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473801" cy="957600"/>
          </a:xfrm>
          <a:prstGeom prst="rect">
            <a:avLst/>
          </a:prstGeom>
        </p:spPr>
      </p:pic>
    </p:spTree>
    <p:extLst>
      <p:ext uri="{BB962C8B-B14F-4D97-AF65-F5344CB8AC3E}">
        <p14:creationId xmlns:p14="http://schemas.microsoft.com/office/powerpoint/2010/main" val="18368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ctrTitle"/>
          </p:nvPr>
        </p:nvSpPr>
        <p:spPr>
          <a:xfrm>
            <a:off x="468313" y="265113"/>
            <a:ext cx="8207375" cy="996498"/>
          </a:xfrm>
          <a:prstGeom prst="rect">
            <a:avLst/>
          </a:prstGeom>
        </p:spPr>
        <p:txBody>
          <a:bodyPr lIns="0" tIns="0" rIns="0" bIns="0" anchor="t" anchorCtr="0">
            <a:noAutofit/>
          </a:bodyPr>
          <a:lstStyle>
            <a:lvl1pPr algn="l">
              <a:lnSpc>
                <a:spcPct val="85000"/>
              </a:lnSpc>
              <a:defRPr sz="3600" b="1" spc="-100">
                <a:solidFill>
                  <a:schemeClr val="tx2"/>
                </a:solidFil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10" name="Content Placeholder 10"/>
          <p:cNvSpPr>
            <a:spLocks noGrp="1"/>
          </p:cNvSpPr>
          <p:nvPr>
            <p:ph sz="quarter" idx="14"/>
          </p:nvPr>
        </p:nvSpPr>
        <p:spPr>
          <a:xfrm>
            <a:off x="468314" y="1261611"/>
            <a:ext cx="8207374"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fi-FI" dirty="0"/>
          </a:p>
        </p:txBody>
      </p:sp>
      <p:sp>
        <p:nvSpPr>
          <p:cNvPr id="6" name="Date Placeholder 12"/>
          <p:cNvSpPr>
            <a:spLocks noGrp="1"/>
          </p:cNvSpPr>
          <p:nvPr>
            <p:ph type="dt" sz="half" idx="15"/>
          </p:nvPr>
        </p:nvSpPr>
        <p:spPr/>
        <p:txBody>
          <a:bodyPr/>
          <a:lstStyle>
            <a:lvl1pPr>
              <a:defRPr/>
            </a:lvl1pPr>
          </a:lstStyle>
          <a:p>
            <a:pPr>
              <a:defRPr/>
            </a:pPr>
            <a:fld id="{24CBB682-87B2-4236-AF78-B49807E7713E}" type="datetime1">
              <a:rPr lang="fi-FI" smtClean="0"/>
              <a:t>18.11.2024</a:t>
            </a:fld>
            <a:endParaRPr lang="fi-FI"/>
          </a:p>
        </p:txBody>
      </p:sp>
      <p:sp>
        <p:nvSpPr>
          <p:cNvPr id="7" name="Footer Placeholder 13"/>
          <p:cNvSpPr>
            <a:spLocks noGrp="1"/>
          </p:cNvSpPr>
          <p:nvPr>
            <p:ph type="ftr" sz="quarter" idx="16"/>
          </p:nvPr>
        </p:nvSpPr>
        <p:spPr/>
        <p:txBody>
          <a:bodyPr/>
          <a:lstStyle>
            <a:lvl1pPr>
              <a:defRPr/>
            </a:lvl1pPr>
          </a:lstStyle>
          <a:p>
            <a:pPr>
              <a:defRPr/>
            </a:pPr>
            <a:endParaRPr lang="fi-FI"/>
          </a:p>
        </p:txBody>
      </p:sp>
      <p:sp>
        <p:nvSpPr>
          <p:cNvPr id="8" name="Slide Number Placeholder 14"/>
          <p:cNvSpPr>
            <a:spLocks noGrp="1"/>
          </p:cNvSpPr>
          <p:nvPr>
            <p:ph type="sldNum" sz="quarter" idx="17"/>
          </p:nvPr>
        </p:nvSpPr>
        <p:spPr/>
        <p:txBody>
          <a:bodyPr/>
          <a:lstStyle>
            <a:lvl1pPr>
              <a:defRPr/>
            </a:lvl1pPr>
          </a:lstStyle>
          <a:p>
            <a:pPr>
              <a:defRPr/>
            </a:pPr>
            <a:fld id="{49EFD4B7-1CC6-864B-A72A-C978B70BBA9B}" type="slidenum">
              <a:rPr lang="fi-FI"/>
              <a:pPr>
                <a:defRPr/>
              </a:pPr>
              <a:t>‹#›</a:t>
            </a:fld>
            <a:endParaRPr lang="fi-FI"/>
          </a:p>
        </p:txBody>
      </p:sp>
      <p:cxnSp>
        <p:nvCxnSpPr>
          <p:cNvPr id="12" name="Straight Connector 4"/>
          <p:cNvCxnSpPr/>
          <p:nvPr userDrawn="1"/>
        </p:nvCxnSpPr>
        <p:spPr>
          <a:xfrm>
            <a:off x="468313" y="4873007"/>
            <a:ext cx="8207375"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473800" cy="957600"/>
          </a:xfrm>
          <a:prstGeom prst="rect">
            <a:avLst/>
          </a:prstGeom>
        </p:spPr>
      </p:pic>
    </p:spTree>
    <p:extLst>
      <p:ext uri="{BB962C8B-B14F-4D97-AF65-F5344CB8AC3E}">
        <p14:creationId xmlns:p14="http://schemas.microsoft.com/office/powerpoint/2010/main" val="381070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
    <p:spTree>
      <p:nvGrpSpPr>
        <p:cNvPr id="1" name=""/>
        <p:cNvGrpSpPr/>
        <p:nvPr/>
      </p:nvGrpSpPr>
      <p:grpSpPr>
        <a:xfrm>
          <a:off x="0" y="0"/>
          <a:ext cx="0" cy="0"/>
          <a:chOff x="0" y="0"/>
          <a:chExt cx="0" cy="0"/>
        </a:xfrm>
      </p:grpSpPr>
      <p:sp>
        <p:nvSpPr>
          <p:cNvPr id="10" name="Title 1"/>
          <p:cNvSpPr>
            <a:spLocks noGrp="1"/>
          </p:cNvSpPr>
          <p:nvPr>
            <p:ph type="ctrTitle"/>
          </p:nvPr>
        </p:nvSpPr>
        <p:spPr>
          <a:xfrm>
            <a:off x="463308" y="265113"/>
            <a:ext cx="8212380" cy="996498"/>
          </a:xfrm>
          <a:prstGeom prst="rect">
            <a:avLst/>
          </a:prstGeom>
        </p:spPr>
        <p:txBody>
          <a:bodyPr lIns="0" tIns="0" rIns="0" bIns="0" anchor="t" anchorCtr="0">
            <a:noAutofit/>
          </a:bodyPr>
          <a:lstStyle>
            <a:lvl1pPr algn="l">
              <a:lnSpc>
                <a:spcPct val="85000"/>
              </a:lnSpc>
              <a:defRPr sz="3600" b="1" spc="-100">
                <a:solidFill>
                  <a:schemeClr val="tx2"/>
                </a:solidFil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11" name="Content Placeholder 10"/>
          <p:cNvSpPr>
            <a:spLocks noGrp="1"/>
          </p:cNvSpPr>
          <p:nvPr>
            <p:ph sz="quarter" idx="14"/>
          </p:nvPr>
        </p:nvSpPr>
        <p:spPr>
          <a:xfrm>
            <a:off x="463308" y="1261611"/>
            <a:ext cx="3988079"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fi-FI" dirty="0"/>
          </a:p>
        </p:txBody>
      </p:sp>
      <p:sp>
        <p:nvSpPr>
          <p:cNvPr id="40" name="Content Placeholder 10"/>
          <p:cNvSpPr>
            <a:spLocks noGrp="1"/>
          </p:cNvSpPr>
          <p:nvPr>
            <p:ph sz="quarter" idx="18"/>
          </p:nvPr>
        </p:nvSpPr>
        <p:spPr>
          <a:xfrm>
            <a:off x="4687609" y="1261611"/>
            <a:ext cx="3988079"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p>
        </p:txBody>
      </p:sp>
      <p:sp>
        <p:nvSpPr>
          <p:cNvPr id="7" name="Date Placeholder 10"/>
          <p:cNvSpPr>
            <a:spLocks noGrp="1"/>
          </p:cNvSpPr>
          <p:nvPr>
            <p:ph type="dt" sz="half" idx="19"/>
          </p:nvPr>
        </p:nvSpPr>
        <p:spPr/>
        <p:txBody>
          <a:bodyPr/>
          <a:lstStyle>
            <a:lvl1pPr>
              <a:defRPr/>
            </a:lvl1pPr>
          </a:lstStyle>
          <a:p>
            <a:pPr>
              <a:defRPr/>
            </a:pPr>
            <a:fld id="{686F12C3-4421-43A0-8844-8188FCFDF52F}" type="datetime1">
              <a:rPr lang="fi-FI" smtClean="0"/>
              <a:t>18.11.2024</a:t>
            </a:fld>
            <a:endParaRPr lang="fi-FI"/>
          </a:p>
        </p:txBody>
      </p:sp>
      <p:sp>
        <p:nvSpPr>
          <p:cNvPr id="8" name="Footer Placeholder 11"/>
          <p:cNvSpPr>
            <a:spLocks noGrp="1"/>
          </p:cNvSpPr>
          <p:nvPr>
            <p:ph type="ftr" sz="quarter" idx="20"/>
          </p:nvPr>
        </p:nvSpPr>
        <p:spPr/>
        <p:txBody>
          <a:bodyPr/>
          <a:lstStyle>
            <a:lvl1pPr>
              <a:defRPr/>
            </a:lvl1pPr>
          </a:lstStyle>
          <a:p>
            <a:pPr>
              <a:defRPr/>
            </a:pPr>
            <a:endParaRPr lang="fi-FI"/>
          </a:p>
        </p:txBody>
      </p:sp>
      <p:sp>
        <p:nvSpPr>
          <p:cNvPr id="9" name="Slide Number Placeholder 12"/>
          <p:cNvSpPr>
            <a:spLocks noGrp="1"/>
          </p:cNvSpPr>
          <p:nvPr>
            <p:ph type="sldNum" sz="quarter" idx="21"/>
          </p:nvPr>
        </p:nvSpPr>
        <p:spPr/>
        <p:txBody>
          <a:bodyPr/>
          <a:lstStyle>
            <a:lvl1pPr>
              <a:defRPr/>
            </a:lvl1pPr>
          </a:lstStyle>
          <a:p>
            <a:pPr>
              <a:defRPr/>
            </a:pPr>
            <a:fld id="{7D79A8AE-7274-0C4A-AB42-92022833E6E2}" type="slidenum">
              <a:rPr lang="fi-FI"/>
              <a:pPr>
                <a:defRPr/>
              </a:pPr>
              <a:t>‹#›</a:t>
            </a:fld>
            <a:endParaRPr lang="fi-FI"/>
          </a:p>
        </p:txBody>
      </p:sp>
      <p:cxnSp>
        <p:nvCxnSpPr>
          <p:cNvPr id="13" name="Straight Connector 4"/>
          <p:cNvCxnSpPr/>
          <p:nvPr userDrawn="1"/>
        </p:nvCxnSpPr>
        <p:spPr>
          <a:xfrm>
            <a:off x="468313" y="4873007"/>
            <a:ext cx="8207375"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4"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473800" cy="957600"/>
          </a:xfrm>
          <a:prstGeom prst="rect">
            <a:avLst/>
          </a:prstGeom>
        </p:spPr>
      </p:pic>
    </p:spTree>
    <p:extLst>
      <p:ext uri="{BB962C8B-B14F-4D97-AF65-F5344CB8AC3E}">
        <p14:creationId xmlns:p14="http://schemas.microsoft.com/office/powerpoint/2010/main" val="282008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04271"/>
            <a:ext cx="7886700" cy="1104636"/>
          </a:xfrm>
          <a:prstGeom prst="rect">
            <a:avLst/>
          </a:prstGeom>
        </p:spPr>
        <p:txBody>
          <a:bodyPr lIns="71323" tIns="35662" rIns="71323" bIns="35662"/>
          <a:lstStyle/>
          <a:p>
            <a:r>
              <a:rPr lang="en-US"/>
              <a:t>Click to edit Master title style</a:t>
            </a:r>
            <a:endParaRPr lang="fi-FI"/>
          </a:p>
        </p:txBody>
      </p:sp>
      <p:sp>
        <p:nvSpPr>
          <p:cNvPr id="3" name="Content Placeholder 2"/>
          <p:cNvSpPr>
            <a:spLocks noGrp="1"/>
          </p:cNvSpPr>
          <p:nvPr>
            <p:ph idx="1"/>
          </p:nvPr>
        </p:nvSpPr>
        <p:spPr>
          <a:xfrm>
            <a:off x="628650" y="1521354"/>
            <a:ext cx="7886700" cy="3626115"/>
          </a:xfrm>
          <a:prstGeom prst="rect">
            <a:avLst/>
          </a:prstGeom>
        </p:spPr>
        <p:txBody>
          <a:bodyPr lIns="71323" tIns="35662" rIns="71323" bIns="3566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sz="half" idx="10"/>
          </p:nvPr>
        </p:nvSpPr>
        <p:spPr/>
        <p:txBody>
          <a:bodyPr/>
          <a:lstStyle/>
          <a:p>
            <a:fld id="{378C896C-8C11-4338-B9F6-930836C4470D}" type="datetimeFigureOut">
              <a:rPr lang="fi-FI" smtClean="0"/>
              <a:t>18.11.2024</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8FE379D9-3B13-4F47-9AEF-5B8A67BBC1EC}" type="slidenum">
              <a:rPr lang="fi-FI" smtClean="0"/>
              <a:t>‹#›</a:t>
            </a:fld>
            <a:endParaRPr lang="fi-FI"/>
          </a:p>
        </p:txBody>
      </p:sp>
    </p:spTree>
    <p:extLst>
      <p:ext uri="{BB962C8B-B14F-4D97-AF65-F5344CB8AC3E}">
        <p14:creationId xmlns:p14="http://schemas.microsoft.com/office/powerpoint/2010/main" val="130989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 Body slide - 1 wide column">
    <p:spTree>
      <p:nvGrpSpPr>
        <p:cNvPr id="1" name=""/>
        <p:cNvGrpSpPr/>
        <p:nvPr/>
      </p:nvGrpSpPr>
      <p:grpSpPr>
        <a:xfrm>
          <a:off x="0" y="0"/>
          <a:ext cx="0" cy="0"/>
          <a:chOff x="0" y="0"/>
          <a:chExt cx="0" cy="0"/>
        </a:xfrm>
      </p:grpSpPr>
      <p:pic>
        <p:nvPicPr>
          <p:cNvPr id="5" name="Kuva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4760000"/>
            <a:ext cx="2052735" cy="952486"/>
          </a:xfrm>
          <a:prstGeom prst="rect">
            <a:avLst/>
          </a:prstGeom>
        </p:spPr>
      </p:pic>
      <p:sp>
        <p:nvSpPr>
          <p:cNvPr id="11" name="Text Placeholder 3"/>
          <p:cNvSpPr>
            <a:spLocks noGrp="1"/>
          </p:cNvSpPr>
          <p:nvPr>
            <p:ph type="body" sz="half" idx="10" hasCustomPrompt="1"/>
          </p:nvPr>
        </p:nvSpPr>
        <p:spPr>
          <a:xfrm>
            <a:off x="292330" y="31598"/>
            <a:ext cx="8492897" cy="1110638"/>
          </a:xfrm>
          <a:prstGeom prst="rect">
            <a:avLst/>
          </a:prstGeom>
        </p:spPr>
        <p:txBody>
          <a:bodyPr lIns="0" tIns="0" rIns="0" bIns="0"/>
          <a:lstStyle>
            <a:lvl1pPr marL="0" indent="0">
              <a:lnSpc>
                <a:spcPct val="100000"/>
              </a:lnSpc>
              <a:buNone/>
              <a:defRPr sz="3600" b="1" baseline="0">
                <a:solidFill>
                  <a:schemeClr val="tx1"/>
                </a:solidFill>
              </a:defRPr>
            </a:lvl1pPr>
            <a:lvl2pPr marL="308610" indent="0">
              <a:buNone/>
              <a:defRPr sz="945"/>
            </a:lvl2pPr>
            <a:lvl3pPr marL="617220" indent="0">
              <a:buNone/>
              <a:defRPr sz="81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n-US" dirty="0"/>
              <a:t>Body slide title </a:t>
            </a:r>
          </a:p>
        </p:txBody>
      </p:sp>
      <p:sp>
        <p:nvSpPr>
          <p:cNvPr id="13" name="Text Placeholder 3"/>
          <p:cNvSpPr>
            <a:spLocks noGrp="1"/>
          </p:cNvSpPr>
          <p:nvPr>
            <p:ph type="body" sz="half" idx="11" hasCustomPrompt="1"/>
          </p:nvPr>
        </p:nvSpPr>
        <p:spPr>
          <a:xfrm>
            <a:off x="292330" y="1379409"/>
            <a:ext cx="8492897" cy="3388289"/>
          </a:xfrm>
          <a:prstGeom prst="rect">
            <a:avLst/>
          </a:prstGeom>
        </p:spPr>
        <p:txBody>
          <a:bodyPr lIns="0" tIns="0" rIns="0" bIns="0"/>
          <a:lstStyle>
            <a:lvl1pPr marL="0" marR="0" indent="0" algn="l" defTabSz="617220" rtl="0" eaLnBrk="1" fontAlgn="auto" latinLnBrk="0" hangingPunct="1">
              <a:lnSpc>
                <a:spcPct val="100000"/>
              </a:lnSpc>
              <a:spcBef>
                <a:spcPts val="675"/>
              </a:spcBef>
              <a:spcAft>
                <a:spcPts val="0"/>
              </a:spcAft>
              <a:buClrTx/>
              <a:buSzTx/>
              <a:buFont typeface="Arial" panose="020B0604020202020204" pitchFamily="34" charset="0"/>
              <a:buNone/>
              <a:tabLst/>
              <a:defRPr sz="1890" b="1" baseline="0">
                <a:solidFill>
                  <a:schemeClr val="tx1"/>
                </a:solidFill>
              </a:defRPr>
            </a:lvl1pPr>
            <a:lvl2pPr marL="565785" indent="-244317">
              <a:buFont typeface="Arial" panose="020B0604020202020204" pitchFamily="34" charset="0"/>
              <a:buChar char="•"/>
              <a:defRPr sz="1890"/>
            </a:lvl2pPr>
            <a:lvl3pPr marL="724377" indent="-158592">
              <a:buFont typeface="Arial" panose="020B0604020202020204" pitchFamily="34" charset="0"/>
              <a:buChar char="•"/>
              <a:defRPr sz="144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2" name="Päivämäärän paikkamerkki 1">
            <a:extLst>
              <a:ext uri="{FF2B5EF4-FFF2-40B4-BE49-F238E27FC236}">
                <a16:creationId xmlns:a16="http://schemas.microsoft.com/office/drawing/2014/main" id="{4C366827-B13F-41D2-9BB1-86D6952FE74F}"/>
              </a:ext>
            </a:extLst>
          </p:cNvPr>
          <p:cNvSpPr>
            <a:spLocks noGrp="1"/>
          </p:cNvSpPr>
          <p:nvPr>
            <p:ph type="dt" sz="half" idx="12"/>
          </p:nvPr>
        </p:nvSpPr>
        <p:spPr/>
        <p:txBody>
          <a:bodyPr/>
          <a:lstStyle/>
          <a:p>
            <a:r>
              <a:rPr lang="fi-FI"/>
              <a:t>dd.mm.yyyy</a:t>
            </a:r>
            <a:endParaRPr lang="en-US" dirty="0"/>
          </a:p>
        </p:txBody>
      </p:sp>
      <p:sp>
        <p:nvSpPr>
          <p:cNvPr id="3" name="Alatunnisteen paikkamerkki 2">
            <a:extLst>
              <a:ext uri="{FF2B5EF4-FFF2-40B4-BE49-F238E27FC236}">
                <a16:creationId xmlns:a16="http://schemas.microsoft.com/office/drawing/2014/main" id="{B081CECA-2419-49BC-A865-E26F838DFBF9}"/>
              </a:ext>
            </a:extLst>
          </p:cNvPr>
          <p:cNvSpPr>
            <a:spLocks noGrp="1"/>
          </p:cNvSpPr>
          <p:nvPr>
            <p:ph type="ftr" sz="quarter" idx="13"/>
          </p:nvPr>
        </p:nvSpPr>
        <p:spPr/>
        <p:txBody>
          <a:body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75CA6814-F1E3-4289-929D-E2AEACCAF6C2}"/>
              </a:ext>
            </a:extLst>
          </p:cNvPr>
          <p:cNvSpPr>
            <a:spLocks noGrp="1"/>
          </p:cNvSpPr>
          <p:nvPr>
            <p:ph type="sldNum" sz="quarter" idx="14"/>
          </p:nvPr>
        </p:nvSpPr>
        <p:spPr/>
        <p:txBody>
          <a:bodyPr/>
          <a:lstStyle/>
          <a:p>
            <a:fld id="{28F7F04C-F568-F649-A2AE-EA61C66B69B4}" type="slidenum">
              <a:rPr lang="en-US" smtClean="0"/>
              <a:pPr/>
              <a:t>‹#›</a:t>
            </a:fld>
            <a:endParaRPr lang="en-US" dirty="0"/>
          </a:p>
        </p:txBody>
      </p:sp>
    </p:spTree>
    <p:extLst>
      <p:ext uri="{BB962C8B-B14F-4D97-AF65-F5344CB8AC3E}">
        <p14:creationId xmlns:p14="http://schemas.microsoft.com/office/powerpoint/2010/main" val="3213370690"/>
      </p:ext>
    </p:extLst>
  </p:cSld>
  <p:clrMapOvr>
    <a:masterClrMapping/>
  </p:clrMapOvr>
  <p:extLst>
    <p:ext uri="{DCECCB84-F9BA-43D5-87BE-67443E8EF086}">
      <p15:sldGuideLst xmlns:p15="http://schemas.microsoft.com/office/powerpoint/2012/main">
        <p15:guide id="4" pos="5534">
          <p15:clr>
            <a:srgbClr val="FBAE40"/>
          </p15:clr>
        </p15:guide>
        <p15:guide id="5" orient="horz" pos="327">
          <p15:clr>
            <a:srgbClr val="FBAE40"/>
          </p15:clr>
        </p15:guide>
        <p15:guide id="6" pos="2795">
          <p15:clr>
            <a:srgbClr val="FBAE40"/>
          </p15:clr>
        </p15:guide>
        <p15:guide id="7" pos="2965">
          <p15:clr>
            <a:srgbClr val="FBAE40"/>
          </p15:clr>
        </p15:guide>
        <p15:guide id="8" orient="horz" pos="84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5056956" y="5017740"/>
            <a:ext cx="3619500" cy="13229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endParaRPr lang="fi-FI"/>
          </a:p>
        </p:txBody>
      </p:sp>
      <p:sp>
        <p:nvSpPr>
          <p:cNvPr id="8" name="Date Placeholder 7"/>
          <p:cNvSpPr>
            <a:spLocks noGrp="1"/>
          </p:cNvSpPr>
          <p:nvPr>
            <p:ph type="dt" sz="half" idx="2"/>
          </p:nvPr>
        </p:nvSpPr>
        <p:spPr>
          <a:xfrm>
            <a:off x="5056956" y="5150032"/>
            <a:ext cx="3619500" cy="15478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ED520173-7D7F-4FBC-A781-33E654CAA422}" type="datetime1">
              <a:rPr lang="fi-FI" smtClean="0"/>
              <a:t>18.11.2024</a:t>
            </a:fld>
            <a:endParaRPr lang="fi-FI"/>
          </a:p>
        </p:txBody>
      </p:sp>
      <p:sp>
        <p:nvSpPr>
          <p:cNvPr id="9" name="Slide Number Placeholder 8"/>
          <p:cNvSpPr>
            <a:spLocks noGrp="1"/>
          </p:cNvSpPr>
          <p:nvPr>
            <p:ph type="sldNum" sz="quarter" idx="4"/>
          </p:nvPr>
        </p:nvSpPr>
        <p:spPr>
          <a:xfrm>
            <a:off x="5056956" y="5304814"/>
            <a:ext cx="3619500" cy="134938"/>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805BCDE0-955E-2A43-932A-046BF80DB991}" type="slidenum">
              <a:rPr lang="fi-FI"/>
              <a:pPr>
                <a:defRPr/>
              </a:pPr>
              <a:t>‹#›</a:t>
            </a:fld>
            <a:endParaRPr lang="fi-FI"/>
          </a:p>
        </p:txBody>
      </p:sp>
    </p:spTree>
  </p:cSld>
  <p:clrMap bg1="lt1" tx1="dk1" bg2="lt2" tx2="dk2" accent1="accent1" accent2="accent2" accent3="accent3" accent4="accent4" accent5="accent5" accent6="accent6" hlink="hlink" folHlink="folHlink"/>
  <p:sldLayoutIdLst>
    <p:sldLayoutId id="2147484747" r:id="rId1"/>
    <p:sldLayoutId id="2147484751" r:id="rId2"/>
    <p:sldLayoutId id="2147484753" r:id="rId3"/>
    <p:sldLayoutId id="2147484756" r:id="rId4"/>
    <p:sldLayoutId id="2147484759" r:id="rId5"/>
    <p:sldLayoutId id="2147484762" r:id="rId6"/>
    <p:sldLayoutId id="2147484765" r:id="rId7"/>
    <p:sldLayoutId id="2147484766" r:id="rId8"/>
    <p:sldLayoutId id="2147484767" r:id="rId9"/>
  </p:sldLayoutIdLst>
  <p:hf hdr="0" ftr="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MS PGothic" pitchFamily="34" charset="-128"/>
        </a:defRPr>
      </a:lvl1pPr>
      <a:lvl2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S PGothic" pitchFamily="34"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gif"/><Relationship Id="rId1" Type="http://schemas.openxmlformats.org/officeDocument/2006/relationships/slideLayout" Target="../slideLayouts/slideLayout6.xml"/><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0.gi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1.jpeg"/><Relationship Id="rId5" Type="http://schemas.openxmlformats.org/officeDocument/2006/relationships/image" Target="../media/image30.gif"/><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4.gif"/></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6.gi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9.gi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0.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1.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4.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7.gif"/><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50.gif"/><Relationship Id="rId4" Type="http://schemas.openxmlformats.org/officeDocument/2006/relationships/image" Target="../media/image49.gif"/></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3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4.gi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55.png"/><Relationship Id="rId4"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59.gif"/><Relationship Id="rId4" Type="http://schemas.openxmlformats.org/officeDocument/2006/relationships/image" Target="../media/image58.gi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60.pn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61.png"/><Relationship Id="rId4"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63.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jpg"/><Relationship Id="rId5" Type="http://schemas.openxmlformats.org/officeDocument/2006/relationships/image" Target="../media/image12.gif"/><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a:xfrm>
            <a:off x="468313" y="1993404"/>
            <a:ext cx="8207375" cy="1296144"/>
          </a:xfrm>
        </p:spPr>
        <p:txBody>
          <a:bodyPr/>
          <a:lstStyle/>
          <a:p>
            <a:r>
              <a:rPr lang="fi-FI" dirty="0" err="1"/>
              <a:t>Other</a:t>
            </a:r>
            <a:r>
              <a:rPr lang="fi-FI" dirty="0"/>
              <a:t> </a:t>
            </a:r>
            <a:r>
              <a:rPr lang="fi-FI" dirty="0" err="1"/>
              <a:t>actuators</a:t>
            </a:r>
            <a:endParaRPr lang="fi-FI" dirty="0"/>
          </a:p>
        </p:txBody>
      </p:sp>
      <p:sp>
        <p:nvSpPr>
          <p:cNvPr id="3" name="Alaotsikko 2"/>
          <p:cNvSpPr>
            <a:spLocks noGrp="1"/>
          </p:cNvSpPr>
          <p:nvPr>
            <p:ph type="subTitle" idx="1"/>
          </p:nvPr>
        </p:nvSpPr>
        <p:spPr/>
        <p:txBody>
          <a:bodyPr/>
          <a:lstStyle/>
          <a:p>
            <a:r>
              <a:rPr lang="fi-FI" dirty="0"/>
              <a:t>KON-C2004 </a:t>
            </a:r>
            <a:r>
              <a:rPr lang="fi-FI" dirty="0" err="1"/>
              <a:t>Mechatronics</a:t>
            </a:r>
            <a:r>
              <a:rPr lang="fi-FI" dirty="0"/>
              <a:t> Basics</a:t>
            </a:r>
          </a:p>
          <a:p>
            <a:r>
              <a:rPr lang="fi-FI" dirty="0"/>
              <a:t>Raine Viitala 19.11.2024</a:t>
            </a:r>
          </a:p>
        </p:txBody>
      </p:sp>
    </p:spTree>
    <p:extLst>
      <p:ext uri="{BB962C8B-B14F-4D97-AF65-F5344CB8AC3E}">
        <p14:creationId xmlns:p14="http://schemas.microsoft.com/office/powerpoint/2010/main" val="415528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78" y="3333022"/>
            <a:ext cx="3893516" cy="2154582"/>
          </a:xfrm>
          <a:prstGeom prst="rect">
            <a:avLst/>
          </a:prstGeom>
        </p:spPr>
      </p:pic>
      <p:sp>
        <p:nvSpPr>
          <p:cNvPr id="2" name="Title 1"/>
          <p:cNvSpPr>
            <a:spLocks noGrp="1"/>
          </p:cNvSpPr>
          <p:nvPr>
            <p:ph type="ctrTitle"/>
          </p:nvPr>
        </p:nvSpPr>
        <p:spPr/>
        <p:txBody>
          <a:bodyPr/>
          <a:lstStyle/>
          <a:p>
            <a:r>
              <a:rPr lang="fi-FI" dirty="0"/>
              <a:t>Pneumatic grippers</a:t>
            </a:r>
          </a:p>
        </p:txBody>
      </p:sp>
      <p:sp>
        <p:nvSpPr>
          <p:cNvPr id="3" name="Content Placeholder 2"/>
          <p:cNvSpPr>
            <a:spLocks noGrp="1"/>
          </p:cNvSpPr>
          <p:nvPr>
            <p:ph sz="quarter" idx="14"/>
          </p:nvPr>
        </p:nvSpPr>
        <p:spPr/>
        <p:txBody>
          <a:bodyPr/>
          <a:lstStyle/>
          <a:p>
            <a:r>
              <a:rPr lang="fi-FI" dirty="0"/>
              <a:t>”Cylinder” grippers</a:t>
            </a:r>
          </a:p>
          <a:p>
            <a:pPr lvl="2"/>
            <a:r>
              <a:rPr lang="fi-FI" dirty="0"/>
              <a:t>Clamps or tooling jaws</a:t>
            </a:r>
          </a:p>
          <a:p>
            <a:pPr lvl="2"/>
            <a:r>
              <a:rPr lang="fi-FI" dirty="0"/>
              <a:t>”Fingers”</a:t>
            </a:r>
          </a:p>
          <a:p>
            <a:endParaRPr lang="fi-FI" dirty="0"/>
          </a:p>
          <a:p>
            <a:r>
              <a:rPr lang="fi-FI" dirty="0"/>
              <a:t>Vacuum grippers</a:t>
            </a:r>
          </a:p>
          <a:p>
            <a:pPr lvl="2"/>
            <a:r>
              <a:rPr lang="fi-FI" dirty="0"/>
              <a:t>Vacuum created with ejector</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10</a:t>
            </a:fld>
            <a:endParaRPr lang="fi-FI"/>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085732"/>
            <a:ext cx="2667000" cy="25019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555" y="793336"/>
            <a:ext cx="1962802" cy="196280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2160" y="114510"/>
            <a:ext cx="2857500" cy="3048000"/>
          </a:xfrm>
          <a:prstGeom prst="rect">
            <a:avLst/>
          </a:prstGeom>
        </p:spPr>
      </p:pic>
      <p:sp>
        <p:nvSpPr>
          <p:cNvPr id="11" name="Rectangle 10"/>
          <p:cNvSpPr/>
          <p:nvPr/>
        </p:nvSpPr>
        <p:spPr>
          <a:xfrm>
            <a:off x="1907704" y="5487604"/>
            <a:ext cx="1798890" cy="200055"/>
          </a:xfrm>
          <a:prstGeom prst="rect">
            <a:avLst/>
          </a:prstGeom>
        </p:spPr>
        <p:txBody>
          <a:bodyPr wrap="none">
            <a:spAutoFit/>
          </a:bodyPr>
          <a:lstStyle/>
          <a:p>
            <a:r>
              <a:rPr lang="fi-FI" sz="700" dirty="0"/>
              <a:t>http://www.deltatecnix.com/plc_prog.htm</a:t>
            </a:r>
          </a:p>
        </p:txBody>
      </p:sp>
    </p:spTree>
    <p:extLst>
      <p:ext uri="{BB962C8B-B14F-4D97-AF65-F5344CB8AC3E}">
        <p14:creationId xmlns:p14="http://schemas.microsoft.com/office/powerpoint/2010/main" val="377039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3267852"/>
            <a:ext cx="3749475" cy="2032186"/>
          </a:xfrm>
          <a:prstGeom prst="rect">
            <a:avLst/>
          </a:prstGeom>
        </p:spPr>
      </p:pic>
      <p:sp>
        <p:nvSpPr>
          <p:cNvPr id="2" name="Title 1"/>
          <p:cNvSpPr>
            <a:spLocks noGrp="1"/>
          </p:cNvSpPr>
          <p:nvPr>
            <p:ph type="ctrTitle"/>
          </p:nvPr>
        </p:nvSpPr>
        <p:spPr/>
        <p:txBody>
          <a:bodyPr/>
          <a:lstStyle/>
          <a:p>
            <a:r>
              <a:rPr lang="fi-FI" dirty="0" err="1"/>
              <a:t>Pneumatic</a:t>
            </a:r>
            <a:r>
              <a:rPr lang="fi-FI" dirty="0"/>
              <a:t> rotary </a:t>
            </a:r>
            <a:r>
              <a:rPr lang="fi-FI" dirty="0" err="1"/>
              <a:t>actuators</a:t>
            </a:r>
            <a:endParaRPr lang="fi-FI" dirty="0"/>
          </a:p>
        </p:txBody>
      </p:sp>
      <p:sp>
        <p:nvSpPr>
          <p:cNvPr id="3" name="Content Placeholder 2"/>
          <p:cNvSpPr>
            <a:spLocks noGrp="1"/>
          </p:cNvSpPr>
          <p:nvPr>
            <p:ph sz="quarter" idx="14"/>
          </p:nvPr>
        </p:nvSpPr>
        <p:spPr/>
        <p:txBody>
          <a:bodyPr/>
          <a:lstStyle/>
          <a:p>
            <a:r>
              <a:rPr lang="fi-FI" dirty="0"/>
              <a:t>Motors</a:t>
            </a:r>
          </a:p>
          <a:p>
            <a:pPr lvl="2"/>
            <a:r>
              <a:rPr lang="fi-FI" dirty="0"/>
              <a:t>Used a lot in hand-held tools</a:t>
            </a:r>
          </a:p>
          <a:p>
            <a:pPr lvl="3"/>
            <a:r>
              <a:rPr lang="fi-FI" dirty="0"/>
              <a:t>Sanders, power wrenches, grinders etc.</a:t>
            </a:r>
          </a:p>
          <a:p>
            <a:pPr lvl="2"/>
            <a:r>
              <a:rPr lang="fi-FI" dirty="0"/>
              <a:t>Starter motors for large electric or combustion motors</a:t>
            </a:r>
          </a:p>
          <a:p>
            <a:pPr lvl="2"/>
            <a:r>
              <a:rPr lang="fi-FI" dirty="0"/>
              <a:t>Dental drill – rpm up to 400 000</a:t>
            </a:r>
          </a:p>
          <a:p>
            <a:r>
              <a:rPr lang="fi-FI" dirty="0"/>
              <a:t>Semi-rotary devices</a:t>
            </a:r>
          </a:p>
          <a:p>
            <a:pPr lvl="2"/>
            <a:r>
              <a:rPr lang="fi-FI" dirty="0"/>
              <a:t>Vane type</a:t>
            </a:r>
          </a:p>
          <a:p>
            <a:pPr lvl="2"/>
            <a:r>
              <a:rPr lang="fi-FI" dirty="0"/>
              <a:t>Rack and pinion type</a:t>
            </a:r>
          </a:p>
          <a:p>
            <a:endParaRPr lang="fi-FI"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996" y="552112"/>
            <a:ext cx="2280299" cy="2016224"/>
          </a:xfrm>
          <a:prstGeom prst="rect">
            <a:avLst/>
          </a:prstGeom>
        </p:spPr>
      </p:pic>
      <p:pic>
        <p:nvPicPr>
          <p:cNvPr id="1026" name="Picture 2" descr="Kuvahaun tulos haulle rack and pinion pneumatic actu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1116" y="2970787"/>
            <a:ext cx="2507516" cy="228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306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3562532"/>
            <a:ext cx="4119207" cy="15875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9039" y="841275"/>
            <a:ext cx="2214488" cy="2010263"/>
          </a:xfrm>
          <a:prstGeom prst="rect">
            <a:avLst/>
          </a:prstGeom>
        </p:spPr>
      </p:pic>
      <p:sp>
        <p:nvSpPr>
          <p:cNvPr id="2" name="Title 1"/>
          <p:cNvSpPr>
            <a:spLocks noGrp="1"/>
          </p:cNvSpPr>
          <p:nvPr>
            <p:ph type="ctrTitle"/>
          </p:nvPr>
        </p:nvSpPr>
        <p:spPr/>
        <p:txBody>
          <a:bodyPr/>
          <a:lstStyle/>
          <a:p>
            <a:r>
              <a:rPr lang="fi-FI" dirty="0"/>
              <a:t>Pneumatic muscles and bellows</a:t>
            </a:r>
          </a:p>
        </p:txBody>
      </p:sp>
      <p:sp>
        <p:nvSpPr>
          <p:cNvPr id="3" name="Content Placeholder 2"/>
          <p:cNvSpPr>
            <a:spLocks noGrp="1"/>
          </p:cNvSpPr>
          <p:nvPr>
            <p:ph sz="quarter" idx="14"/>
          </p:nvPr>
        </p:nvSpPr>
        <p:spPr/>
        <p:txBody>
          <a:bodyPr/>
          <a:lstStyle/>
          <a:p>
            <a:r>
              <a:rPr lang="fi-FI" dirty="0"/>
              <a:t>Single acting</a:t>
            </a:r>
          </a:p>
          <a:p>
            <a:r>
              <a:rPr lang="fi-FI" dirty="0"/>
              <a:t>High force</a:t>
            </a:r>
          </a:p>
          <a:p>
            <a:r>
              <a:rPr lang="fi-FI" dirty="0"/>
              <a:t>Short stroke</a:t>
            </a:r>
          </a:p>
          <a:p>
            <a:r>
              <a:rPr lang="fi-FI" dirty="0"/>
              <a:t>Bellows</a:t>
            </a:r>
          </a:p>
          <a:p>
            <a:pPr lvl="2"/>
            <a:r>
              <a:rPr lang="fi-FI" dirty="0"/>
              <a:t>Forces can be over 200 kN</a:t>
            </a:r>
          </a:p>
          <a:p>
            <a:pPr lvl="2"/>
            <a:r>
              <a:rPr lang="fi-FI" dirty="0"/>
              <a:t>Short stroke &lt;0,5 m</a:t>
            </a:r>
          </a:p>
          <a:p>
            <a:r>
              <a:rPr lang="fi-FI" dirty="0"/>
              <a:t>Muscles</a:t>
            </a:r>
          </a:p>
          <a:p>
            <a:pPr lvl="2"/>
            <a:r>
              <a:rPr lang="fi-FI" dirty="0"/>
              <a:t>Maximum force up to a few kilonewtons</a:t>
            </a:r>
          </a:p>
          <a:p>
            <a:pPr lvl="2"/>
            <a:r>
              <a:rPr lang="fi-FI" dirty="0" err="1"/>
              <a:t>Stroke</a:t>
            </a:r>
            <a:r>
              <a:rPr lang="fi-FI" dirty="0"/>
              <a:t> ~25 % of nominal length</a:t>
            </a:r>
          </a:p>
          <a:p>
            <a:endParaRPr lang="fi-FI"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12</a:t>
            </a:fld>
            <a:endParaRPr lang="fi-FI"/>
          </a:p>
        </p:txBody>
      </p:sp>
      <p:sp>
        <p:nvSpPr>
          <p:cNvPr id="8" name="TextBox 7"/>
          <p:cNvSpPr txBox="1"/>
          <p:nvPr/>
        </p:nvSpPr>
        <p:spPr>
          <a:xfrm>
            <a:off x="5403448" y="2919373"/>
            <a:ext cx="2600325" cy="256686"/>
          </a:xfrm>
          <a:prstGeom prst="rect">
            <a:avLst/>
          </a:prstGeom>
          <a:noFill/>
        </p:spPr>
        <p:txBody>
          <a:bodyPr wrap="square" lIns="71323" tIns="35662" rIns="71323" bIns="35662" rtlCol="0">
            <a:spAutoFit/>
          </a:bodyPr>
          <a:lstStyle/>
          <a:p>
            <a:r>
              <a:rPr lang="fi-FI" sz="600" dirty="0"/>
              <a:t>http://pneumatics-en.timmer-pneumatik.de/artikel/artbild/maxi/ZHO-SP2.jpg</a:t>
            </a:r>
          </a:p>
        </p:txBody>
      </p:sp>
      <p:sp>
        <p:nvSpPr>
          <p:cNvPr id="9" name="TextBox 8"/>
          <p:cNvSpPr txBox="1"/>
          <p:nvPr/>
        </p:nvSpPr>
        <p:spPr>
          <a:xfrm>
            <a:off x="5580112" y="4299768"/>
            <a:ext cx="2371725" cy="164353"/>
          </a:xfrm>
          <a:prstGeom prst="rect">
            <a:avLst/>
          </a:prstGeom>
          <a:noFill/>
        </p:spPr>
        <p:txBody>
          <a:bodyPr wrap="square" lIns="71323" tIns="35662" rIns="71323" bIns="35662" rtlCol="0">
            <a:spAutoFit/>
          </a:bodyPr>
          <a:lstStyle/>
          <a:p>
            <a:r>
              <a:rPr lang="fi-FI" sz="600" dirty="0"/>
              <a:t>http://www.boblan.de/pictures/FESTO-FluidicMuscleInflated.jpg</a:t>
            </a:r>
          </a:p>
        </p:txBody>
      </p:sp>
    </p:spTree>
    <p:extLst>
      <p:ext uri="{BB962C8B-B14F-4D97-AF65-F5344CB8AC3E}">
        <p14:creationId xmlns:p14="http://schemas.microsoft.com/office/powerpoint/2010/main" val="1691243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Pneumatic muscles</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13</a:t>
            </a:fld>
            <a:endParaRPr lang="fi-FI"/>
          </a:p>
        </p:txBody>
      </p:sp>
      <p:pic>
        <p:nvPicPr>
          <p:cNvPr id="8" name="Festo's Extraordinary Robots That Mimic Biology II： Bionic Learning Network">
            <a:hlinkClick r:id="" action="ppaction://media"/>
            <a:extLst>
              <a:ext uri="{FF2B5EF4-FFF2-40B4-BE49-F238E27FC236}">
                <a16:creationId xmlns:a16="http://schemas.microsoft.com/office/drawing/2014/main" id="{A100A6E5-01DF-C971-0088-401DA84914A6}"/>
              </a:ext>
            </a:extLst>
          </p:cNvPr>
          <p:cNvPicPr>
            <a:picLocks noGrp="1" noChangeAspect="1"/>
          </p:cNvPicPr>
          <p:nvPr>
            <p:ph sz="quarter" idx="14"/>
            <a:videoFile r:link="rId1"/>
            <p:extLst>
              <p:ext uri="{DAA4B4D4-6D71-4841-9C94-3DE7FCFB9230}">
                <p14:media xmlns:p14="http://schemas.microsoft.com/office/powerpoint/2010/main" r:embed="rId2">
                  <p14:trim st="182624" end="132517"/>
                </p14:media>
              </p:ext>
            </p:extLst>
          </p:nvPr>
        </p:nvPicPr>
        <p:blipFill>
          <a:blip r:embed="rId5"/>
          <a:stretch>
            <a:fillRect/>
          </a:stretch>
        </p:blipFill>
        <p:spPr>
          <a:xfrm>
            <a:off x="1403648" y="763362"/>
            <a:ext cx="6336703" cy="4753093"/>
          </a:xfrm>
        </p:spPr>
      </p:pic>
    </p:spTree>
    <p:extLst>
      <p:ext uri="{BB962C8B-B14F-4D97-AF65-F5344CB8AC3E}">
        <p14:creationId xmlns:p14="http://schemas.microsoft.com/office/powerpoint/2010/main" val="40153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541A-90F5-91A2-1229-2A44B23DB747}"/>
              </a:ext>
            </a:extLst>
          </p:cNvPr>
          <p:cNvSpPr>
            <a:spLocks noGrp="1"/>
          </p:cNvSpPr>
          <p:nvPr>
            <p:ph type="ctrTitle"/>
          </p:nvPr>
        </p:nvSpPr>
        <p:spPr/>
        <p:txBody>
          <a:bodyPr/>
          <a:lstStyle/>
          <a:p>
            <a:endParaRPr lang="fi-FI"/>
          </a:p>
        </p:txBody>
      </p:sp>
      <p:pic>
        <p:nvPicPr>
          <p:cNvPr id="6" name="Artificial Muscles Robotic Arm, Real Copy of Human Arm">
            <a:hlinkClick r:id="" action="ppaction://media"/>
            <a:extLst>
              <a:ext uri="{FF2B5EF4-FFF2-40B4-BE49-F238E27FC236}">
                <a16:creationId xmlns:a16="http://schemas.microsoft.com/office/drawing/2014/main" id="{6DD7E68E-A00F-22D4-3C98-61A377A9F3C8}"/>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4"/>
          <a:stretch>
            <a:fillRect/>
          </a:stretch>
        </p:blipFill>
        <p:spPr>
          <a:xfrm>
            <a:off x="850142" y="553244"/>
            <a:ext cx="7443716" cy="4187214"/>
          </a:xfrm>
        </p:spPr>
      </p:pic>
      <p:sp>
        <p:nvSpPr>
          <p:cNvPr id="4" name="Date Placeholder 3">
            <a:extLst>
              <a:ext uri="{FF2B5EF4-FFF2-40B4-BE49-F238E27FC236}">
                <a16:creationId xmlns:a16="http://schemas.microsoft.com/office/drawing/2014/main" id="{64252C99-A0BF-F4CE-6C0F-DAA0582F1244}"/>
              </a:ext>
            </a:extLst>
          </p:cNvPr>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a:extLst>
              <a:ext uri="{FF2B5EF4-FFF2-40B4-BE49-F238E27FC236}">
                <a16:creationId xmlns:a16="http://schemas.microsoft.com/office/drawing/2014/main" id="{1CDD872E-0332-7880-2EE4-44F172C93E14}"/>
              </a:ext>
            </a:extLst>
          </p:cNvPr>
          <p:cNvSpPr>
            <a:spLocks noGrp="1"/>
          </p:cNvSpPr>
          <p:nvPr>
            <p:ph type="sldNum" sz="quarter" idx="17"/>
          </p:nvPr>
        </p:nvSpPr>
        <p:spPr/>
        <p:txBody>
          <a:bodyPr/>
          <a:lstStyle/>
          <a:p>
            <a:pPr>
              <a:defRPr/>
            </a:pPr>
            <a:fld id="{49EFD4B7-1CC6-864B-A72A-C978B70BBA9B}" type="slidenum">
              <a:rPr lang="fi-FI" smtClean="0"/>
              <a:pPr>
                <a:defRPr/>
              </a:pPr>
              <a:t>14</a:t>
            </a:fld>
            <a:endParaRPr lang="fi-FI"/>
          </a:p>
        </p:txBody>
      </p:sp>
    </p:spTree>
    <p:extLst>
      <p:ext uri="{BB962C8B-B14F-4D97-AF65-F5344CB8AC3E}">
        <p14:creationId xmlns:p14="http://schemas.microsoft.com/office/powerpoint/2010/main" val="20486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fi-FI" dirty="0"/>
              <a:t>Linear motion with electric devices</a:t>
            </a:r>
          </a:p>
        </p:txBody>
      </p:sp>
      <p:sp>
        <p:nvSpPr>
          <p:cNvPr id="4" name="Date Placeholder 3"/>
          <p:cNvSpPr>
            <a:spLocks noGrp="1"/>
          </p:cNvSpPr>
          <p:nvPr>
            <p:ph type="dt" sz="half" idx="4294967295"/>
          </p:nvPr>
        </p:nvSpPr>
        <p:spPr>
          <a:xfrm>
            <a:off x="5524500" y="5149850"/>
            <a:ext cx="3619500" cy="155575"/>
          </a:xfrm>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4294967295"/>
          </p:nvPr>
        </p:nvSpPr>
        <p:spPr>
          <a:xfrm>
            <a:off x="5524500" y="5305425"/>
            <a:ext cx="3619500" cy="134938"/>
          </a:xfrm>
        </p:spPr>
        <p:txBody>
          <a:bodyPr/>
          <a:lstStyle/>
          <a:p>
            <a:pPr>
              <a:defRPr/>
            </a:pPr>
            <a:fld id="{49EFD4B7-1CC6-864B-A72A-C978B70BBA9B}" type="slidenum">
              <a:rPr lang="fi-FI" smtClean="0"/>
              <a:pPr>
                <a:defRPr/>
              </a:pPr>
              <a:t>15</a:t>
            </a:fld>
            <a:endParaRPr lang="fi-FI"/>
          </a:p>
        </p:txBody>
      </p:sp>
    </p:spTree>
    <p:extLst>
      <p:ext uri="{BB962C8B-B14F-4D97-AF65-F5344CB8AC3E}">
        <p14:creationId xmlns:p14="http://schemas.microsoft.com/office/powerpoint/2010/main" val="2105354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X:\T203\education\kon41\Kurssit\3140\2014-2015 Autumn\Lectures\9. Other actuators\Kuvat\ball scr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831182"/>
            <a:ext cx="3257550" cy="2114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fi-FI" dirty="0" err="1"/>
              <a:t>Converting</a:t>
            </a:r>
            <a:r>
              <a:rPr lang="fi-FI" dirty="0"/>
              <a:t> </a:t>
            </a:r>
            <a:r>
              <a:rPr lang="fi-FI" dirty="0" err="1"/>
              <a:t>rotation</a:t>
            </a:r>
            <a:r>
              <a:rPr lang="fi-FI" dirty="0"/>
              <a:t> to </a:t>
            </a:r>
            <a:r>
              <a:rPr lang="fi-FI" dirty="0" err="1"/>
              <a:t>linear</a:t>
            </a:r>
            <a:r>
              <a:rPr lang="fi-FI" dirty="0"/>
              <a:t> </a:t>
            </a:r>
            <a:r>
              <a:rPr lang="fi-FI" dirty="0" err="1"/>
              <a:t>movement</a:t>
            </a:r>
            <a:r>
              <a:rPr lang="fi-FI" dirty="0"/>
              <a:t>: </a:t>
            </a:r>
            <a:r>
              <a:rPr lang="fi-FI" dirty="0" err="1"/>
              <a:t>Screws</a:t>
            </a:r>
            <a:endParaRPr lang="fi-FI" dirty="0"/>
          </a:p>
        </p:txBody>
      </p:sp>
      <p:sp>
        <p:nvSpPr>
          <p:cNvPr id="3" name="Content Placeholder 2"/>
          <p:cNvSpPr>
            <a:spLocks noGrp="1"/>
          </p:cNvSpPr>
          <p:nvPr>
            <p:ph sz="quarter" idx="14"/>
          </p:nvPr>
        </p:nvSpPr>
        <p:spPr>
          <a:xfrm>
            <a:off x="468314" y="1321617"/>
            <a:ext cx="8207374" cy="3336083"/>
          </a:xfrm>
        </p:spPr>
        <p:txBody>
          <a:bodyPr/>
          <a:lstStyle/>
          <a:p>
            <a:r>
              <a:rPr lang="fi-FI" dirty="0"/>
              <a:t>Lead screw</a:t>
            </a:r>
          </a:p>
          <a:p>
            <a:pPr lvl="2"/>
            <a:r>
              <a:rPr lang="fi-FI" dirty="0"/>
              <a:t>Nut with internal thread</a:t>
            </a:r>
          </a:p>
          <a:p>
            <a:pPr lvl="2"/>
            <a:r>
              <a:rPr lang="fi-FI" dirty="0"/>
              <a:t>Friction caused by sliding</a:t>
            </a:r>
          </a:p>
          <a:p>
            <a:pPr lvl="3"/>
            <a:r>
              <a:rPr lang="fi-FI" dirty="0"/>
              <a:t>Not for continuous use</a:t>
            </a:r>
          </a:p>
          <a:p>
            <a:r>
              <a:rPr lang="fi-FI" dirty="0"/>
              <a:t>Ball screw</a:t>
            </a:r>
          </a:p>
          <a:p>
            <a:pPr lvl="2"/>
            <a:r>
              <a:rPr lang="fi-FI" dirty="0"/>
              <a:t>Nut </a:t>
            </a:r>
            <a:r>
              <a:rPr lang="fi-FI" dirty="0" err="1"/>
              <a:t>with</a:t>
            </a:r>
            <a:r>
              <a:rPr lang="fi-FI" dirty="0"/>
              <a:t> </a:t>
            </a:r>
            <a:r>
              <a:rPr lang="fi-FI" dirty="0" err="1"/>
              <a:t>grooves</a:t>
            </a:r>
            <a:r>
              <a:rPr lang="fi-FI" dirty="0"/>
              <a:t> and </a:t>
            </a:r>
            <a:r>
              <a:rPr lang="fi-FI" dirty="0" err="1"/>
              <a:t>ball</a:t>
            </a:r>
            <a:r>
              <a:rPr lang="fi-FI" dirty="0"/>
              <a:t> bearings</a:t>
            </a:r>
          </a:p>
          <a:p>
            <a:pPr lvl="3"/>
            <a:r>
              <a:rPr lang="fi-FI" dirty="0"/>
              <a:t>Larger size</a:t>
            </a:r>
          </a:p>
          <a:p>
            <a:pPr lvl="2"/>
            <a:r>
              <a:rPr lang="fi-FI" dirty="0"/>
              <a:t>High force - minimal friction</a:t>
            </a:r>
          </a:p>
          <a:p>
            <a:pPr lvl="2"/>
            <a:r>
              <a:rPr lang="fi-FI" err="1"/>
              <a:t>High</a:t>
            </a:r>
            <a:r>
              <a:rPr lang="fi-FI"/>
              <a:t> accuracy</a:t>
            </a:r>
            <a:endParaRPr lang="fi-FI"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16</a:t>
            </a:fld>
            <a:endParaRPr lang="fi-FI"/>
          </a:p>
        </p:txBody>
      </p:sp>
      <p:sp>
        <p:nvSpPr>
          <p:cNvPr id="6" name="TextBox 5"/>
          <p:cNvSpPr txBox="1"/>
          <p:nvPr/>
        </p:nvSpPr>
        <p:spPr>
          <a:xfrm>
            <a:off x="6672859" y="553244"/>
            <a:ext cx="2520280" cy="123111"/>
          </a:xfrm>
          <a:prstGeom prst="rect">
            <a:avLst/>
          </a:prstGeom>
          <a:noFill/>
        </p:spPr>
        <p:txBody>
          <a:bodyPr wrap="square" lIns="0" tIns="0" rIns="0" bIns="0" rtlCol="0">
            <a:spAutoFit/>
          </a:bodyPr>
          <a:lstStyle/>
          <a:p>
            <a:r>
              <a:rPr lang="fi-FI" sz="800" b="1" dirty="0"/>
              <a:t>http://www.roton.com/page.aspx?id=28</a:t>
            </a:r>
          </a:p>
        </p:txBody>
      </p:sp>
      <p:pic>
        <p:nvPicPr>
          <p:cNvPr id="1028" name="Picture 4" descr="X:\T203\education\kon41\Kurssit\3140\2014-2015 Autumn\Lectures\9. Other actuators\Kuvat\lead scre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2332" y="769268"/>
            <a:ext cx="33337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14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Lead screw example</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17</a:t>
            </a:fld>
            <a:endParaRPr lang="fi-FI"/>
          </a:p>
        </p:txBody>
      </p:sp>
      <p:pic>
        <p:nvPicPr>
          <p:cNvPr id="8" name="eTrack Linear Slide with Servo Motor - Newmark Systems, Inc.">
            <a:hlinkClick r:id="" action="ppaction://media"/>
            <a:extLst>
              <a:ext uri="{FF2B5EF4-FFF2-40B4-BE49-F238E27FC236}">
                <a16:creationId xmlns:a16="http://schemas.microsoft.com/office/drawing/2014/main" id="{5F9320AC-675B-0DF0-97E2-2890FFBD44F2}"/>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683568" y="742870"/>
            <a:ext cx="7834721" cy="4407161"/>
          </a:xfrm>
        </p:spPr>
      </p:pic>
    </p:spTree>
    <p:extLst>
      <p:ext uri="{BB962C8B-B14F-4D97-AF65-F5344CB8AC3E}">
        <p14:creationId xmlns:p14="http://schemas.microsoft.com/office/powerpoint/2010/main" val="198570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X:\T203\education\kon41\Kurssit\3140\2014-2015 Autumn\Lectures\9. Other actuators\Kuvat\Nockenwelle_ani.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43774" y="3023540"/>
            <a:ext cx="2592288" cy="19442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fi-FI" dirty="0" err="1"/>
              <a:t>Converting</a:t>
            </a:r>
            <a:r>
              <a:rPr lang="fi-FI" dirty="0"/>
              <a:t> </a:t>
            </a:r>
            <a:r>
              <a:rPr lang="fi-FI" dirty="0" err="1"/>
              <a:t>rotation</a:t>
            </a:r>
            <a:r>
              <a:rPr lang="fi-FI" dirty="0"/>
              <a:t> to </a:t>
            </a:r>
            <a:r>
              <a:rPr lang="fi-FI" dirty="0" err="1"/>
              <a:t>linear</a:t>
            </a:r>
            <a:r>
              <a:rPr lang="fi-FI" dirty="0"/>
              <a:t> </a:t>
            </a:r>
            <a:r>
              <a:rPr lang="fi-FI" dirty="0" err="1"/>
              <a:t>movement</a:t>
            </a:r>
            <a:r>
              <a:rPr lang="fi-FI" dirty="0"/>
              <a:t>: </a:t>
            </a:r>
            <a:r>
              <a:rPr lang="fi-FI" dirty="0" err="1"/>
              <a:t>Gears</a:t>
            </a:r>
            <a:r>
              <a:rPr lang="fi-FI" dirty="0"/>
              <a:t> and </a:t>
            </a:r>
            <a:r>
              <a:rPr lang="fi-FI" dirty="0" err="1"/>
              <a:t>belts</a:t>
            </a:r>
            <a:endParaRPr lang="fi-FI" dirty="0"/>
          </a:p>
        </p:txBody>
      </p:sp>
      <p:sp>
        <p:nvSpPr>
          <p:cNvPr id="3" name="Content Placeholder 2"/>
          <p:cNvSpPr>
            <a:spLocks noGrp="1"/>
          </p:cNvSpPr>
          <p:nvPr>
            <p:ph sz="quarter" idx="14"/>
          </p:nvPr>
        </p:nvSpPr>
        <p:spPr/>
        <p:txBody>
          <a:bodyPr/>
          <a:lstStyle/>
          <a:p>
            <a:r>
              <a:rPr lang="fi-FI" dirty="0"/>
              <a:t>Rack &amp; pinion</a:t>
            </a:r>
          </a:p>
          <a:p>
            <a:pPr lvl="2"/>
            <a:r>
              <a:rPr lang="fi-FI" dirty="0"/>
              <a:t>Rack = linear gear</a:t>
            </a:r>
          </a:p>
          <a:p>
            <a:pPr lvl="2"/>
            <a:r>
              <a:rPr lang="fi-FI" dirty="0"/>
              <a:t>Pinion = circular gear</a:t>
            </a:r>
          </a:p>
          <a:p>
            <a:r>
              <a:rPr lang="fi-FI" dirty="0"/>
              <a:t>Chain &amp; </a:t>
            </a:r>
            <a:r>
              <a:rPr lang="fi-FI" dirty="0" err="1"/>
              <a:t>sprocket</a:t>
            </a:r>
            <a:endParaRPr lang="fi-FI" dirty="0"/>
          </a:p>
          <a:p>
            <a:r>
              <a:rPr lang="fi-FI" dirty="0"/>
              <a:t>Belt</a:t>
            </a:r>
          </a:p>
          <a:p>
            <a:pPr lvl="2"/>
            <a:r>
              <a:rPr lang="fi-FI" dirty="0"/>
              <a:t>Timing belt</a:t>
            </a:r>
          </a:p>
          <a:p>
            <a:pPr lvl="2"/>
            <a:r>
              <a:rPr lang="fi-FI" dirty="0"/>
              <a:t>Flat belt</a:t>
            </a:r>
          </a:p>
          <a:p>
            <a:r>
              <a:rPr lang="fi-FI" dirty="0" err="1"/>
              <a:t>Cam</a:t>
            </a:r>
            <a:endParaRPr lang="fi-FI"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18</a:t>
            </a:fld>
            <a:endParaRPr lang="fi-FI"/>
          </a:p>
        </p:txBody>
      </p:sp>
      <p:pic>
        <p:nvPicPr>
          <p:cNvPr id="1026" name="Picture 2" descr="C:\temp_no_backup\duuni\Opetusmateriaalia\Kon-41.3140 Mechatronic sensors\Luennot\9. Other actuators\Kuvat\Rack_and_pinion_animatio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1417340"/>
            <a:ext cx="15240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temp_no_backup\duuni\Opetusmateriaalia\Kon-41.3140 Mechatronic sensors\Luennot\9. Other actuators\Kuvat\Chain.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372200" y="1434212"/>
            <a:ext cx="1656184" cy="16044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11826" y="5045274"/>
            <a:ext cx="1656184" cy="123111"/>
          </a:xfrm>
          <a:prstGeom prst="rect">
            <a:avLst/>
          </a:prstGeom>
          <a:noFill/>
        </p:spPr>
        <p:txBody>
          <a:bodyPr wrap="square" lIns="0" tIns="0" rIns="0" bIns="0" rtlCol="0">
            <a:spAutoFit/>
          </a:bodyPr>
          <a:lstStyle/>
          <a:p>
            <a:r>
              <a:rPr lang="fi-FI" sz="800" b="1" dirty="0"/>
              <a:t>http://en.wikipedia.org/wiki/Cam</a:t>
            </a:r>
          </a:p>
        </p:txBody>
      </p:sp>
      <p:sp>
        <p:nvSpPr>
          <p:cNvPr id="7" name="TextBox 6"/>
          <p:cNvSpPr txBox="1"/>
          <p:nvPr/>
        </p:nvSpPr>
        <p:spPr>
          <a:xfrm>
            <a:off x="3902050" y="1258949"/>
            <a:ext cx="2470150" cy="123111"/>
          </a:xfrm>
          <a:prstGeom prst="rect">
            <a:avLst/>
          </a:prstGeom>
          <a:noFill/>
        </p:spPr>
        <p:txBody>
          <a:bodyPr wrap="square" lIns="0" tIns="0" rIns="0" bIns="0" rtlCol="0">
            <a:spAutoFit/>
          </a:bodyPr>
          <a:lstStyle/>
          <a:p>
            <a:r>
              <a:rPr lang="fi-FI" sz="800" b="1" dirty="0"/>
              <a:t>http://en.wikipedia.org/wiki/Rack_and_pinion</a:t>
            </a:r>
          </a:p>
        </p:txBody>
      </p:sp>
      <p:sp>
        <p:nvSpPr>
          <p:cNvPr id="9" name="TextBox 8"/>
          <p:cNvSpPr txBox="1"/>
          <p:nvPr/>
        </p:nvSpPr>
        <p:spPr>
          <a:xfrm>
            <a:off x="6250062" y="1258948"/>
            <a:ext cx="1979712" cy="123111"/>
          </a:xfrm>
          <a:prstGeom prst="rect">
            <a:avLst/>
          </a:prstGeom>
          <a:noFill/>
        </p:spPr>
        <p:txBody>
          <a:bodyPr wrap="square" lIns="0" tIns="0" rIns="0" bIns="0" rtlCol="0">
            <a:spAutoFit/>
          </a:bodyPr>
          <a:lstStyle/>
          <a:p>
            <a:r>
              <a:rPr lang="fi-FI" sz="800" b="1" dirty="0"/>
              <a:t>http://en.wikipedia.org/wiki/Roller_chain</a:t>
            </a:r>
          </a:p>
        </p:txBody>
      </p:sp>
      <p:sp>
        <p:nvSpPr>
          <p:cNvPr id="10" name="TextBox 9"/>
          <p:cNvSpPr txBox="1"/>
          <p:nvPr/>
        </p:nvSpPr>
        <p:spPr>
          <a:xfrm>
            <a:off x="3923928" y="5317798"/>
            <a:ext cx="2232248" cy="215444"/>
          </a:xfrm>
          <a:prstGeom prst="rect">
            <a:avLst/>
          </a:prstGeom>
          <a:noFill/>
        </p:spPr>
        <p:txBody>
          <a:bodyPr wrap="square" lIns="0" tIns="0" rIns="0" bIns="0" rtlCol="0">
            <a:spAutoFit/>
          </a:bodyPr>
          <a:lstStyle/>
          <a:p>
            <a:r>
              <a:rPr lang="fi-FI" sz="700" b="1" dirty="0"/>
              <a:t>http://www.pbclinear.com/Blog/How-to-Adjust-Belt-Tension-on-an-MT-Series-Actuator</a:t>
            </a:r>
          </a:p>
        </p:txBody>
      </p:sp>
      <p:pic>
        <p:nvPicPr>
          <p:cNvPr id="2050" name="Picture 2" descr="X:\T203\education\kon41\Kurssit\3140\2014-2015 Autumn\Lectures\9. Other actuators\Kuvat\drive-types_0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6890" y="3097874"/>
            <a:ext cx="1874346" cy="210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74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err="1"/>
              <a:t>Example</a:t>
            </a:r>
            <a:r>
              <a:rPr lang="fi-FI" dirty="0"/>
              <a:t>: </a:t>
            </a:r>
            <a:r>
              <a:rPr lang="fi-FI" dirty="0" err="1"/>
              <a:t>Ultimaker</a:t>
            </a:r>
            <a:r>
              <a:rPr lang="fi-FI" dirty="0"/>
              <a:t> 3D </a:t>
            </a:r>
            <a:r>
              <a:rPr lang="fi-FI" dirty="0" err="1"/>
              <a:t>printer</a:t>
            </a:r>
            <a:endParaRPr lang="en-US" dirty="0"/>
          </a:p>
        </p:txBody>
      </p:sp>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71601" y="769268"/>
            <a:ext cx="7279247" cy="4843709"/>
          </a:xfrm>
        </p:spPr>
      </p:pic>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19</a:t>
            </a:fld>
            <a:endParaRPr lang="fi-FI"/>
          </a:p>
        </p:txBody>
      </p:sp>
    </p:spTree>
    <p:extLst>
      <p:ext uri="{BB962C8B-B14F-4D97-AF65-F5344CB8AC3E}">
        <p14:creationId xmlns:p14="http://schemas.microsoft.com/office/powerpoint/2010/main" val="70926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5D57-AF20-CFC6-8A5D-DB466703AE37}"/>
              </a:ext>
            </a:extLst>
          </p:cNvPr>
          <p:cNvSpPr>
            <a:spLocks noGrp="1"/>
          </p:cNvSpPr>
          <p:nvPr>
            <p:ph type="ctrTitle"/>
          </p:nvPr>
        </p:nvSpPr>
        <p:spPr/>
        <p:txBody>
          <a:bodyPr/>
          <a:lstStyle/>
          <a:p>
            <a:r>
              <a:rPr lang="fi-FI" dirty="0"/>
              <a:t>Feedback</a:t>
            </a:r>
          </a:p>
        </p:txBody>
      </p:sp>
      <p:sp>
        <p:nvSpPr>
          <p:cNvPr id="3" name="Content Placeholder 2">
            <a:extLst>
              <a:ext uri="{FF2B5EF4-FFF2-40B4-BE49-F238E27FC236}">
                <a16:creationId xmlns:a16="http://schemas.microsoft.com/office/drawing/2014/main" id="{67A9019A-7524-3D35-43B0-12AD18C1E4B7}"/>
              </a:ext>
            </a:extLst>
          </p:cNvPr>
          <p:cNvSpPr>
            <a:spLocks noGrp="1"/>
          </p:cNvSpPr>
          <p:nvPr>
            <p:ph sz="quarter" idx="14"/>
          </p:nvPr>
        </p:nvSpPr>
        <p:spPr>
          <a:xfrm>
            <a:off x="472242" y="913284"/>
            <a:ext cx="8207374" cy="3336083"/>
          </a:xfrm>
        </p:spPr>
        <p:txBody>
          <a:bodyPr/>
          <a:lstStyle/>
          <a:p>
            <a:r>
              <a:rPr lang="en-US" sz="900" b="0" dirty="0">
                <a:latin typeface="+mn-lt"/>
              </a:rPr>
              <a:t>These </a:t>
            </a:r>
            <a:r>
              <a:rPr lang="en-US" sz="900" b="0" dirty="0" err="1">
                <a:latin typeface="+mn-lt"/>
              </a:rPr>
              <a:t>exercies</a:t>
            </a:r>
            <a:r>
              <a:rPr lang="en-US" sz="900" b="0" dirty="0">
                <a:latin typeface="+mn-lt"/>
              </a:rPr>
              <a:t> were really fun and interesting. The difficulty was on point in my opinion.</a:t>
            </a:r>
          </a:p>
          <a:p>
            <a:endParaRPr lang="en-US" sz="900" b="0" dirty="0">
              <a:latin typeface="+mn-lt"/>
            </a:endParaRPr>
          </a:p>
          <a:p>
            <a:r>
              <a:rPr lang="en-US" sz="900" b="0" dirty="0">
                <a:latin typeface="+mn-lt"/>
              </a:rPr>
              <a:t>Exercises were ok but I didn't like the Fourier Analysis assignment. Got a mental breakdown from that one but I guess I learned something which was good.</a:t>
            </a:r>
          </a:p>
          <a:p>
            <a:endParaRPr lang="en-US" sz="900" b="0" dirty="0">
              <a:latin typeface="+mn-lt"/>
            </a:endParaRPr>
          </a:p>
          <a:p>
            <a:r>
              <a:rPr lang="en-US" sz="900" b="0" i="0" dirty="0">
                <a:solidFill>
                  <a:srgbClr val="212529"/>
                </a:solidFill>
                <a:effectLst/>
                <a:latin typeface="+mn-lt"/>
              </a:rPr>
              <a:t>This weeks exercise was great. I especially appreciated the </a:t>
            </a:r>
            <a:r>
              <a:rPr lang="en-US" sz="900" b="0" i="0" dirty="0" err="1">
                <a:solidFill>
                  <a:srgbClr val="212529"/>
                </a:solidFill>
                <a:effectLst/>
                <a:latin typeface="+mn-lt"/>
              </a:rPr>
              <a:t>fourier</a:t>
            </a:r>
            <a:r>
              <a:rPr lang="en-US" sz="900" b="0" i="0" dirty="0">
                <a:solidFill>
                  <a:srgbClr val="212529"/>
                </a:solidFill>
                <a:effectLst/>
                <a:latin typeface="+mn-lt"/>
              </a:rPr>
              <a:t> transform exercise, it gave me a </a:t>
            </a:r>
            <a:r>
              <a:rPr lang="en-US" sz="900" b="0" i="0" dirty="0" err="1">
                <a:solidFill>
                  <a:srgbClr val="212529"/>
                </a:solidFill>
                <a:effectLst/>
                <a:latin typeface="+mn-lt"/>
              </a:rPr>
              <a:t>greeat</a:t>
            </a:r>
            <a:r>
              <a:rPr lang="en-US" sz="900" b="0" i="0" dirty="0">
                <a:solidFill>
                  <a:srgbClr val="212529"/>
                </a:solidFill>
                <a:effectLst/>
                <a:latin typeface="+mn-lt"/>
              </a:rPr>
              <a:t> intuition for what the </a:t>
            </a:r>
            <a:r>
              <a:rPr lang="en-US" sz="900" b="0" i="0" dirty="0" err="1">
                <a:solidFill>
                  <a:srgbClr val="212529"/>
                </a:solidFill>
                <a:effectLst/>
                <a:latin typeface="+mn-lt"/>
              </a:rPr>
              <a:t>fourier</a:t>
            </a:r>
            <a:r>
              <a:rPr lang="en-US" sz="900" b="0" i="0" dirty="0">
                <a:solidFill>
                  <a:srgbClr val="212529"/>
                </a:solidFill>
                <a:effectLst/>
                <a:latin typeface="+mn-lt"/>
              </a:rPr>
              <a:t> transform does and why it is useful. P.S. can there be a whole course about only lithography and ASML machines? I volunteer as TA.</a:t>
            </a:r>
          </a:p>
          <a:p>
            <a:endParaRPr lang="en-US" sz="900" b="0" dirty="0">
              <a:solidFill>
                <a:srgbClr val="212529"/>
              </a:solidFill>
              <a:latin typeface="+mn-lt"/>
            </a:endParaRPr>
          </a:p>
          <a:p>
            <a:r>
              <a:rPr lang="en-US" sz="900" b="0" dirty="0">
                <a:latin typeface="+mn-lt"/>
              </a:rPr>
              <a:t>reliant on correct completion of last exercise</a:t>
            </a:r>
          </a:p>
          <a:p>
            <a:endParaRPr lang="en-US" sz="900" b="0" dirty="0">
              <a:latin typeface="+mn-lt"/>
            </a:endParaRPr>
          </a:p>
          <a:p>
            <a:r>
              <a:rPr lang="en-US" sz="900" b="0" dirty="0">
                <a:latin typeface="+mn-lt"/>
              </a:rPr>
              <a:t>The exercise are amazing and great to solve them but would like more sessions so we can get the help needed.</a:t>
            </a:r>
          </a:p>
          <a:p>
            <a:r>
              <a:rPr lang="en-US" sz="900" b="0" dirty="0">
                <a:latin typeface="+mn-lt"/>
              </a:rPr>
              <a:t>👍good exercise</a:t>
            </a:r>
          </a:p>
          <a:p>
            <a:endParaRPr lang="en-US" sz="900" b="0" dirty="0">
              <a:latin typeface="+mn-lt"/>
            </a:endParaRPr>
          </a:p>
          <a:p>
            <a:r>
              <a:rPr lang="en-US" sz="900" b="0" dirty="0">
                <a:latin typeface="+mn-lt"/>
              </a:rPr>
              <a:t>fun and enjoyable</a:t>
            </a:r>
          </a:p>
          <a:p>
            <a:endParaRPr lang="en-US" sz="900" b="0" dirty="0">
              <a:latin typeface="+mn-lt"/>
            </a:endParaRPr>
          </a:p>
          <a:p>
            <a:r>
              <a:rPr lang="en-US" sz="900" b="0" dirty="0">
                <a:latin typeface="+mn-lt"/>
              </a:rPr>
              <a:t>Very difficult but still doable</a:t>
            </a:r>
          </a:p>
          <a:p>
            <a:endParaRPr lang="en-US" sz="900" b="0" dirty="0">
              <a:latin typeface="+mn-lt"/>
            </a:endParaRPr>
          </a:p>
          <a:p>
            <a:pPr marL="171450" indent="-171450">
              <a:buFontTx/>
              <a:buChar char="-"/>
            </a:pPr>
            <a:r>
              <a:rPr lang="en-US" sz="900" b="0" dirty="0">
                <a:latin typeface="+mn-lt"/>
              </a:rPr>
              <a:t>More readable </a:t>
            </a:r>
            <a:r>
              <a:rPr lang="en-US" sz="900" b="0" dirty="0" err="1">
                <a:latin typeface="+mn-lt"/>
              </a:rPr>
              <a:t>formating</a:t>
            </a:r>
            <a:r>
              <a:rPr lang="en-US" sz="900" b="0" dirty="0">
                <a:latin typeface="+mn-lt"/>
              </a:rPr>
              <a:t> for the instructions, please. For example bullet points instead of wall of text.</a:t>
            </a:r>
          </a:p>
          <a:p>
            <a:pPr marL="171450" indent="-171450">
              <a:buFontTx/>
              <a:buChar char="-"/>
            </a:pPr>
            <a:endParaRPr lang="en-US" sz="900" b="0" dirty="0">
              <a:latin typeface="+mn-lt"/>
            </a:endParaRPr>
          </a:p>
          <a:p>
            <a:r>
              <a:rPr lang="en-US" sz="900" b="0" dirty="0">
                <a:latin typeface="+mn-lt"/>
              </a:rPr>
              <a:t>This weeks exercises felt easier, </a:t>
            </a:r>
            <a:r>
              <a:rPr lang="en-US" sz="900" b="0" dirty="0" err="1">
                <a:latin typeface="+mn-lt"/>
              </a:rPr>
              <a:t>i</a:t>
            </a:r>
            <a:r>
              <a:rPr lang="en-US" sz="900" b="0" dirty="0">
                <a:latin typeface="+mn-lt"/>
              </a:rPr>
              <a:t> feel suspicious. Overall enjoyed the </a:t>
            </a:r>
            <a:r>
              <a:rPr lang="en-US" sz="900" b="0" dirty="0" err="1">
                <a:latin typeface="+mn-lt"/>
              </a:rPr>
              <a:t>simulink</a:t>
            </a:r>
            <a:r>
              <a:rPr lang="en-US" sz="900" b="0" dirty="0">
                <a:latin typeface="+mn-lt"/>
              </a:rPr>
              <a:t> exercise.</a:t>
            </a:r>
          </a:p>
          <a:p>
            <a:endParaRPr lang="en-US" sz="900" b="0" dirty="0">
              <a:latin typeface="+mn-lt"/>
            </a:endParaRPr>
          </a:p>
          <a:p>
            <a:r>
              <a:rPr lang="en-US" sz="900" b="0" dirty="0">
                <a:latin typeface="+mn-lt"/>
              </a:rPr>
              <a:t>When do the hard exercises begin?</a:t>
            </a:r>
          </a:p>
          <a:p>
            <a:endParaRPr lang="en-US" sz="900" b="0" dirty="0">
              <a:latin typeface="+mn-lt"/>
            </a:endParaRPr>
          </a:p>
          <a:p>
            <a:r>
              <a:rPr lang="en-US" sz="900" b="0" dirty="0">
                <a:latin typeface="+mn-lt"/>
              </a:rPr>
              <a:t>Sick</a:t>
            </a:r>
            <a:endParaRPr lang="fi-FI" sz="900" b="0" dirty="0">
              <a:latin typeface="+mn-lt"/>
            </a:endParaRPr>
          </a:p>
        </p:txBody>
      </p:sp>
      <p:sp>
        <p:nvSpPr>
          <p:cNvPr id="4" name="Date Placeholder 3">
            <a:extLst>
              <a:ext uri="{FF2B5EF4-FFF2-40B4-BE49-F238E27FC236}">
                <a16:creationId xmlns:a16="http://schemas.microsoft.com/office/drawing/2014/main" id="{B4BA3913-ED09-A5F4-CFEA-AA1B3BCE5916}"/>
              </a:ext>
            </a:extLst>
          </p:cNvPr>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a:extLst>
              <a:ext uri="{FF2B5EF4-FFF2-40B4-BE49-F238E27FC236}">
                <a16:creationId xmlns:a16="http://schemas.microsoft.com/office/drawing/2014/main" id="{6F71084D-C18B-38D2-C083-F1FBAE2FFD0E}"/>
              </a:ext>
            </a:extLst>
          </p:cNvPr>
          <p:cNvSpPr>
            <a:spLocks noGrp="1"/>
          </p:cNvSpPr>
          <p:nvPr>
            <p:ph type="sldNum" sz="quarter" idx="17"/>
          </p:nvPr>
        </p:nvSpPr>
        <p:spPr/>
        <p:txBody>
          <a:bodyPr/>
          <a:lstStyle/>
          <a:p>
            <a:pPr>
              <a:defRPr/>
            </a:pPr>
            <a:fld id="{49EFD4B7-1CC6-864B-A72A-C978B70BBA9B}" type="slidenum">
              <a:rPr lang="fi-FI" smtClean="0"/>
              <a:pPr>
                <a:defRPr/>
              </a:pPr>
              <a:t>2</a:t>
            </a:fld>
            <a:endParaRPr lang="fi-FI"/>
          </a:p>
        </p:txBody>
      </p:sp>
    </p:spTree>
    <p:extLst>
      <p:ext uri="{BB962C8B-B14F-4D97-AF65-F5344CB8AC3E}">
        <p14:creationId xmlns:p14="http://schemas.microsoft.com/office/powerpoint/2010/main" val="3948577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Electric linear actuator</a:t>
            </a:r>
          </a:p>
        </p:txBody>
      </p:sp>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389553" y="-38506"/>
            <a:ext cx="3754447" cy="5094185"/>
          </a:xfrm>
        </p:spPr>
      </p:pic>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20</a:t>
            </a:fld>
            <a:endParaRPr lang="fi-FI"/>
          </a:p>
        </p:txBody>
      </p:sp>
      <p:sp>
        <p:nvSpPr>
          <p:cNvPr id="7" name="Rectangle 6"/>
          <p:cNvSpPr/>
          <p:nvPr/>
        </p:nvSpPr>
        <p:spPr>
          <a:xfrm>
            <a:off x="6079422" y="4883552"/>
            <a:ext cx="3078088" cy="276999"/>
          </a:xfrm>
          <a:prstGeom prst="rect">
            <a:avLst/>
          </a:prstGeom>
        </p:spPr>
        <p:txBody>
          <a:bodyPr wrap="square">
            <a:spAutoFit/>
          </a:bodyPr>
          <a:lstStyle/>
          <a:p>
            <a:r>
              <a:rPr lang="fi-FI" sz="600" dirty="0"/>
              <a:t>http://www.iai-gmbh.de/en/press-and-media/press-information/press-informationen-newsreader/items/x-y-z-electric-cylinders-take-the-air-out-of-linear-motion.html</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65" y="1201316"/>
            <a:ext cx="4085935" cy="3289349"/>
          </a:xfrm>
          <a:prstGeom prst="rect">
            <a:avLst/>
          </a:prstGeom>
        </p:spPr>
      </p:pic>
      <p:sp>
        <p:nvSpPr>
          <p:cNvPr id="8" name="Rectangle 7"/>
          <p:cNvSpPr/>
          <p:nvPr/>
        </p:nvSpPr>
        <p:spPr>
          <a:xfrm>
            <a:off x="628740" y="4534900"/>
            <a:ext cx="4662264" cy="200055"/>
          </a:xfrm>
          <a:prstGeom prst="rect">
            <a:avLst/>
          </a:prstGeom>
        </p:spPr>
        <p:txBody>
          <a:bodyPr wrap="square">
            <a:spAutoFit/>
          </a:bodyPr>
          <a:lstStyle/>
          <a:p>
            <a:r>
              <a:rPr lang="en-US" sz="700" dirty="0"/>
              <a:t>http://machinedesign.com/linear-motion/what-s-difference-between-pneumatic-hydraulic-and-electrical-actuators</a:t>
            </a:r>
          </a:p>
        </p:txBody>
      </p:sp>
    </p:spTree>
    <p:extLst>
      <p:ext uri="{BB962C8B-B14F-4D97-AF65-F5344CB8AC3E}">
        <p14:creationId xmlns:p14="http://schemas.microsoft.com/office/powerpoint/2010/main" val="2993087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X:\T203\education\kon41\Kurssit\3140\2014-2015 Autumn\Lectures\9. Other actuators\Kuvat\w1Imu.jpg"/>
          <p:cNvPicPr>
            <a:picLocks noChangeAspect="1" noChangeArrowheads="1"/>
          </p:cNvPicPr>
          <p:nvPr/>
        </p:nvPicPr>
        <p:blipFill rotWithShape="1">
          <a:blip r:embed="rId3">
            <a:extLst>
              <a:ext uri="{28A0092B-C50C-407E-A947-70E740481C1C}">
                <a14:useLocalDpi xmlns:a14="http://schemas.microsoft.com/office/drawing/2010/main" val="0"/>
              </a:ext>
            </a:extLst>
          </a:blip>
          <a:srcRect l="14783" t="7712" r="13119" b="7238"/>
          <a:stretch/>
        </p:blipFill>
        <p:spPr bwMode="auto">
          <a:xfrm>
            <a:off x="5796136" y="3234659"/>
            <a:ext cx="2484000" cy="223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fi-FI" dirty="0" err="1"/>
              <a:t>Solenoid</a:t>
            </a:r>
            <a:endParaRPr lang="fi-FI" dirty="0"/>
          </a:p>
        </p:txBody>
      </p:sp>
      <p:sp>
        <p:nvSpPr>
          <p:cNvPr id="3" name="Content Placeholder 2"/>
          <p:cNvSpPr>
            <a:spLocks noGrp="1"/>
          </p:cNvSpPr>
          <p:nvPr>
            <p:ph sz="quarter" idx="14"/>
          </p:nvPr>
        </p:nvSpPr>
        <p:spPr/>
        <p:txBody>
          <a:bodyPr/>
          <a:lstStyle/>
          <a:p>
            <a:r>
              <a:rPr lang="fi-FI" dirty="0" err="1"/>
              <a:t>End</a:t>
            </a:r>
            <a:r>
              <a:rPr lang="fi-FI" dirty="0"/>
              <a:t> to end </a:t>
            </a:r>
            <a:r>
              <a:rPr lang="fi-FI" dirty="0" err="1"/>
              <a:t>linear</a:t>
            </a:r>
            <a:r>
              <a:rPr lang="fi-FI" dirty="0"/>
              <a:t> </a:t>
            </a:r>
            <a:r>
              <a:rPr lang="fi-FI" dirty="0" err="1"/>
              <a:t>movement</a:t>
            </a:r>
            <a:endParaRPr lang="fi-FI" dirty="0"/>
          </a:p>
          <a:p>
            <a:endParaRPr lang="fi-FI" dirty="0"/>
          </a:p>
          <a:p>
            <a:r>
              <a:rPr lang="fi-FI" dirty="0" err="1"/>
              <a:t>Larger</a:t>
            </a:r>
            <a:r>
              <a:rPr lang="fi-FI" dirty="0"/>
              <a:t> </a:t>
            </a:r>
            <a:r>
              <a:rPr lang="fi-FI" dirty="0" err="1"/>
              <a:t>movement</a:t>
            </a:r>
            <a:r>
              <a:rPr lang="fi-FI" dirty="0"/>
              <a:t> -&gt; </a:t>
            </a:r>
            <a:r>
              <a:rPr lang="fi-FI" dirty="0" err="1"/>
              <a:t>smaller</a:t>
            </a:r>
            <a:r>
              <a:rPr lang="fi-FI" dirty="0"/>
              <a:t> </a:t>
            </a:r>
            <a:r>
              <a:rPr lang="fi-FI" dirty="0" err="1"/>
              <a:t>force</a:t>
            </a:r>
            <a:endParaRPr lang="fi-FI" dirty="0"/>
          </a:p>
          <a:p>
            <a:r>
              <a:rPr lang="fi-FI" dirty="0"/>
              <a:t>Single acting</a:t>
            </a:r>
          </a:p>
          <a:p>
            <a:pPr lvl="2"/>
            <a:r>
              <a:rPr lang="fi-FI" dirty="0"/>
              <a:t>Other direction with a return spring</a:t>
            </a:r>
            <a:br>
              <a:rPr lang="fi-FI" dirty="0"/>
            </a:br>
            <a:r>
              <a:rPr lang="fi-FI" dirty="0"/>
              <a:t>or another solenoid</a:t>
            </a:r>
          </a:p>
          <a:p>
            <a:r>
              <a:rPr lang="fi-FI" dirty="0"/>
              <a:t>Often used as actuators for</a:t>
            </a:r>
            <a:br>
              <a:rPr lang="fi-FI" dirty="0"/>
            </a:br>
            <a:r>
              <a:rPr lang="fi-FI" dirty="0"/>
              <a:t>hydraulic and pneumatic valves</a:t>
            </a:r>
          </a:p>
          <a:p>
            <a:endParaRPr lang="fi-FI" dirty="0"/>
          </a:p>
          <a:p>
            <a:endParaRPr lang="fi-FI" dirty="0"/>
          </a:p>
          <a:p>
            <a:endParaRPr lang="fi-FI"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dirty="0"/>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21</a:t>
            </a:fld>
            <a:endParaRPr lang="fi-FI"/>
          </a:p>
        </p:txBody>
      </p:sp>
      <p:pic>
        <p:nvPicPr>
          <p:cNvPr id="1027" name="Picture 3" descr="X:\T203\education\kon41\Kurssit\3140\2014-2015 Autumn\Lectures\9. Other actuators\Kuvat\actuators_solonoiddiagram.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553244"/>
            <a:ext cx="2639730" cy="265141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E3E5EEE-E3A2-468C-BAAA-A948F7807EC1}"/>
              </a:ext>
            </a:extLst>
          </p:cNvPr>
          <p:cNvCxnSpPr/>
          <p:nvPr/>
        </p:nvCxnSpPr>
        <p:spPr>
          <a:xfrm>
            <a:off x="5652120" y="913284"/>
            <a:ext cx="648072" cy="288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9D7E3010-E47D-4440-B9C1-98E9BE265093}"/>
              </a:ext>
            </a:extLst>
          </p:cNvPr>
          <p:cNvSpPr txBox="1"/>
          <p:nvPr/>
        </p:nvSpPr>
        <p:spPr>
          <a:xfrm>
            <a:off x="5130419" y="606906"/>
            <a:ext cx="440826" cy="307777"/>
          </a:xfrm>
          <a:prstGeom prst="rect">
            <a:avLst/>
          </a:prstGeom>
          <a:noFill/>
        </p:spPr>
        <p:txBody>
          <a:bodyPr wrap="square" lIns="0" tIns="0" rIns="0" bIns="0" rtlCol="0">
            <a:spAutoFit/>
          </a:bodyPr>
          <a:lstStyle/>
          <a:p>
            <a:r>
              <a:rPr lang="en-US" sz="2000" b="1" dirty="0"/>
              <a:t>coil</a:t>
            </a:r>
            <a:endParaRPr lang="LID4096" sz="2000" b="1" dirty="0"/>
          </a:p>
        </p:txBody>
      </p:sp>
    </p:spTree>
    <p:extLst>
      <p:ext uri="{BB962C8B-B14F-4D97-AF65-F5344CB8AC3E}">
        <p14:creationId xmlns:p14="http://schemas.microsoft.com/office/powerpoint/2010/main" val="2593311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err="1"/>
              <a:t>Solenoid</a:t>
            </a:r>
            <a:r>
              <a:rPr lang="fi-FI" dirty="0"/>
              <a:t> </a:t>
            </a:r>
            <a:r>
              <a:rPr lang="fi-FI" dirty="0" err="1"/>
              <a:t>example</a:t>
            </a:r>
            <a:endParaRPr lang="en-US"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22</a:t>
            </a:fld>
            <a:endParaRPr lang="fi-FI"/>
          </a:p>
        </p:txBody>
      </p:sp>
      <p:pic>
        <p:nvPicPr>
          <p:cNvPr id="8" name="Solenoid test">
            <a:hlinkClick r:id="" action="ppaction://media"/>
            <a:extLst>
              <a:ext uri="{FF2B5EF4-FFF2-40B4-BE49-F238E27FC236}">
                <a16:creationId xmlns:a16="http://schemas.microsoft.com/office/drawing/2014/main" id="{6ECAA61B-960A-8535-614C-2C5BD0C48B39}"/>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4"/>
          <a:stretch>
            <a:fillRect/>
          </a:stretch>
        </p:blipFill>
        <p:spPr>
          <a:xfrm>
            <a:off x="984932" y="950488"/>
            <a:ext cx="6780287" cy="3814024"/>
          </a:xfrm>
        </p:spPr>
      </p:pic>
    </p:spTree>
    <p:extLst>
      <p:ext uri="{BB962C8B-B14F-4D97-AF65-F5344CB8AC3E}">
        <p14:creationId xmlns:p14="http://schemas.microsoft.com/office/powerpoint/2010/main" val="391743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X:\T203\education\kon41\Kurssit\3140\2014-2015 Autumn\Lectures\9. Other actuators\Kuvat\VoiceCoilSideVi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098" y="571848"/>
            <a:ext cx="3961613" cy="22136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fi-FI" dirty="0"/>
              <a:t>Voice </a:t>
            </a:r>
            <a:r>
              <a:rPr lang="fi-FI" dirty="0" err="1"/>
              <a:t>coil</a:t>
            </a:r>
            <a:endParaRPr lang="fi-FI" dirty="0"/>
          </a:p>
        </p:txBody>
      </p:sp>
      <p:sp>
        <p:nvSpPr>
          <p:cNvPr id="3" name="Content Placeholder 2"/>
          <p:cNvSpPr>
            <a:spLocks noGrp="1"/>
          </p:cNvSpPr>
          <p:nvPr>
            <p:ph sz="quarter" idx="14"/>
          </p:nvPr>
        </p:nvSpPr>
        <p:spPr/>
        <p:txBody>
          <a:bodyPr/>
          <a:lstStyle/>
          <a:p>
            <a:r>
              <a:rPr lang="fi-FI" dirty="0" err="1"/>
              <a:t>High</a:t>
            </a:r>
            <a:r>
              <a:rPr lang="fi-FI" dirty="0"/>
              <a:t> </a:t>
            </a:r>
            <a:r>
              <a:rPr lang="fi-FI" dirty="0" err="1"/>
              <a:t>force</a:t>
            </a:r>
            <a:r>
              <a:rPr lang="fi-FI" dirty="0"/>
              <a:t> - </a:t>
            </a:r>
            <a:r>
              <a:rPr lang="fi-FI" dirty="0" err="1"/>
              <a:t>up</a:t>
            </a:r>
            <a:r>
              <a:rPr lang="fi-FI" dirty="0"/>
              <a:t> to </a:t>
            </a:r>
            <a:r>
              <a:rPr lang="fi-FI" dirty="0" err="1"/>
              <a:t>kilonewtons</a:t>
            </a:r>
            <a:endParaRPr lang="fi-FI" dirty="0"/>
          </a:p>
          <a:p>
            <a:r>
              <a:rPr lang="fi-FI" dirty="0" err="1"/>
              <a:t>Stroke</a:t>
            </a:r>
            <a:r>
              <a:rPr lang="fi-FI" dirty="0"/>
              <a:t> </a:t>
            </a:r>
            <a:r>
              <a:rPr lang="fi-FI" dirty="0" err="1"/>
              <a:t>up</a:t>
            </a:r>
            <a:r>
              <a:rPr lang="fi-FI" dirty="0"/>
              <a:t> to a </a:t>
            </a:r>
            <a:r>
              <a:rPr lang="fi-FI" dirty="0" err="1"/>
              <a:t>few</a:t>
            </a:r>
            <a:r>
              <a:rPr lang="fi-FI" dirty="0"/>
              <a:t> </a:t>
            </a:r>
            <a:r>
              <a:rPr lang="fi-FI" dirty="0" err="1"/>
              <a:t>centimeters</a:t>
            </a:r>
            <a:endParaRPr lang="fi-FI" dirty="0"/>
          </a:p>
          <a:p>
            <a:r>
              <a:rPr lang="fi-FI" dirty="0" err="1"/>
              <a:t>Low</a:t>
            </a:r>
            <a:r>
              <a:rPr lang="fi-FI" dirty="0"/>
              <a:t> </a:t>
            </a:r>
            <a:r>
              <a:rPr lang="fi-FI" dirty="0" err="1"/>
              <a:t>moving</a:t>
            </a:r>
            <a:r>
              <a:rPr lang="fi-FI" dirty="0"/>
              <a:t> </a:t>
            </a:r>
            <a:r>
              <a:rPr lang="fi-FI" dirty="0" err="1"/>
              <a:t>mass</a:t>
            </a:r>
            <a:r>
              <a:rPr lang="fi-FI" dirty="0"/>
              <a:t> – </a:t>
            </a:r>
            <a:r>
              <a:rPr lang="fi-FI" dirty="0" err="1"/>
              <a:t>high</a:t>
            </a:r>
            <a:r>
              <a:rPr lang="fi-FI" dirty="0"/>
              <a:t> </a:t>
            </a:r>
            <a:r>
              <a:rPr lang="fi-FI" dirty="0" err="1"/>
              <a:t>dynamics</a:t>
            </a:r>
            <a:endParaRPr lang="fi-FI" dirty="0"/>
          </a:p>
          <a:p>
            <a:r>
              <a:rPr lang="fi-FI" dirty="0"/>
              <a:t>Accurate position control</a:t>
            </a:r>
          </a:p>
          <a:p>
            <a:pPr lvl="2"/>
            <a:r>
              <a:rPr lang="fi-FI" dirty="0"/>
              <a:t>with internal or external</a:t>
            </a:r>
            <a:br>
              <a:rPr lang="fi-FI" dirty="0"/>
            </a:br>
            <a:r>
              <a:rPr lang="fi-FI" dirty="0"/>
              <a:t>position feedback sensors</a:t>
            </a:r>
          </a:p>
          <a:p>
            <a:r>
              <a:rPr lang="fi-FI" dirty="0" err="1"/>
              <a:t>Used</a:t>
            </a:r>
            <a:r>
              <a:rPr lang="fi-FI" dirty="0"/>
              <a:t> for </a:t>
            </a:r>
            <a:r>
              <a:rPr lang="fi-FI" dirty="0" err="1"/>
              <a:t>example</a:t>
            </a:r>
            <a:r>
              <a:rPr lang="fi-FI" dirty="0"/>
              <a:t> in </a:t>
            </a:r>
            <a:r>
              <a:rPr lang="fi-FI" dirty="0" err="1"/>
              <a:t>speakers</a:t>
            </a:r>
            <a:br>
              <a:rPr lang="fi-FI" dirty="0"/>
            </a:br>
            <a:r>
              <a:rPr lang="fi-FI" dirty="0"/>
              <a:t>and </a:t>
            </a:r>
            <a:r>
              <a:rPr lang="fi-FI" dirty="0" err="1"/>
              <a:t>hard</a:t>
            </a:r>
            <a:r>
              <a:rPr lang="fi-FI" dirty="0"/>
              <a:t> </a:t>
            </a:r>
            <a:r>
              <a:rPr lang="fi-FI" dirty="0" err="1"/>
              <a:t>disks</a:t>
            </a:r>
            <a:endParaRPr lang="fi-FI" dirty="0"/>
          </a:p>
          <a:p>
            <a:r>
              <a:rPr lang="fi-FI" dirty="0"/>
              <a:t>Permanent magnet and coil</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23</a:t>
            </a:fld>
            <a:endParaRPr lang="fi-FI" dirty="0"/>
          </a:p>
        </p:txBody>
      </p:sp>
      <p:pic>
        <p:nvPicPr>
          <p:cNvPr id="2050" name="Picture 2" descr="X:\T203\education\kon41\Kurssit\3140\2014-2015 Autumn\Lectures\9. Other actuators\Kuvat\linear-motor-animatio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2857500"/>
            <a:ext cx="285750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515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Voice coil example</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24</a:t>
            </a:fld>
            <a:endParaRPr lang="fi-FI"/>
          </a:p>
        </p:txBody>
      </p:sp>
      <p:pic>
        <p:nvPicPr>
          <p:cNvPr id="8" name="Lower Cost Voice Coil Positioning Stage - VCS20-020-LB-12">
            <a:hlinkClick r:id="" action="ppaction://media"/>
            <a:extLst>
              <a:ext uri="{FF2B5EF4-FFF2-40B4-BE49-F238E27FC236}">
                <a16:creationId xmlns:a16="http://schemas.microsoft.com/office/drawing/2014/main" id="{71798FC0-A158-187B-8A5B-40D63E80135A}"/>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388109" y="763362"/>
            <a:ext cx="8367781" cy="4707016"/>
          </a:xfrm>
        </p:spPr>
      </p:pic>
    </p:spTree>
    <p:extLst>
      <p:ext uri="{BB962C8B-B14F-4D97-AF65-F5344CB8AC3E}">
        <p14:creationId xmlns:p14="http://schemas.microsoft.com/office/powerpoint/2010/main" val="185575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Voice coil principle</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25</a:t>
            </a:fld>
            <a:endParaRPr lang="fi-FI"/>
          </a:p>
        </p:txBody>
      </p:sp>
      <p:pic>
        <p:nvPicPr>
          <p:cNvPr id="8" name="How Does a Voice Coil Motor Work - Applications in Linear Actuators and Linear Stages. By www.pi.ws">
            <a:hlinkClick r:id="" action="ppaction://media"/>
            <a:extLst>
              <a:ext uri="{FF2B5EF4-FFF2-40B4-BE49-F238E27FC236}">
                <a16:creationId xmlns:a16="http://schemas.microsoft.com/office/drawing/2014/main" id="{3FC04250-D2C4-A94C-6694-0AEA70E7219D}"/>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611560" y="1181373"/>
            <a:ext cx="7378816" cy="4150707"/>
          </a:xfrm>
        </p:spPr>
      </p:pic>
    </p:spTree>
    <p:extLst>
      <p:ext uri="{BB962C8B-B14F-4D97-AF65-F5344CB8AC3E}">
        <p14:creationId xmlns:p14="http://schemas.microsoft.com/office/powerpoint/2010/main" val="338462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2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437546"/>
            <a:ext cx="3837062" cy="2882767"/>
          </a:xfrm>
          <a:prstGeom prst="rect">
            <a:avLst/>
          </a:prstGeom>
        </p:spPr>
      </p:pic>
      <p:sp>
        <p:nvSpPr>
          <p:cNvPr id="2" name="Title 1"/>
          <p:cNvSpPr>
            <a:spLocks noGrp="1"/>
          </p:cNvSpPr>
          <p:nvPr>
            <p:ph type="ctrTitle"/>
          </p:nvPr>
        </p:nvSpPr>
        <p:spPr/>
        <p:txBody>
          <a:bodyPr/>
          <a:lstStyle/>
          <a:p>
            <a:r>
              <a:rPr lang="fi-FI"/>
              <a:t>Linear </a:t>
            </a:r>
            <a:r>
              <a:rPr lang="fi-FI" dirty="0"/>
              <a:t>motors</a:t>
            </a:r>
          </a:p>
        </p:txBody>
      </p:sp>
      <p:sp>
        <p:nvSpPr>
          <p:cNvPr id="3" name="Content Placeholder 2"/>
          <p:cNvSpPr>
            <a:spLocks noGrp="1"/>
          </p:cNvSpPr>
          <p:nvPr>
            <p:ph sz="quarter" idx="14"/>
          </p:nvPr>
        </p:nvSpPr>
        <p:spPr>
          <a:xfrm>
            <a:off x="468314" y="1129308"/>
            <a:ext cx="8207374" cy="3336083"/>
          </a:xfrm>
        </p:spPr>
        <p:txBody>
          <a:bodyPr/>
          <a:lstStyle/>
          <a:p>
            <a:r>
              <a:rPr lang="fi-FI" dirty="0"/>
              <a:t>Moving coils on a rail of magnets</a:t>
            </a:r>
          </a:p>
          <a:p>
            <a:r>
              <a:rPr lang="fi-FI" dirty="0"/>
              <a:t>High speed – up to 6 m/s</a:t>
            </a:r>
          </a:p>
          <a:p>
            <a:r>
              <a:rPr lang="fi-FI" dirty="0"/>
              <a:t>High accuracy</a:t>
            </a:r>
          </a:p>
          <a:p>
            <a:pPr lvl="2"/>
            <a:r>
              <a:rPr lang="fi-FI" dirty="0"/>
              <a:t>Depending on feedback resolution</a:t>
            </a:r>
          </a:p>
          <a:p>
            <a:pPr lvl="2"/>
            <a:r>
              <a:rPr lang="fi-FI" dirty="0"/>
              <a:t>No backlash</a:t>
            </a:r>
          </a:p>
          <a:p>
            <a:pPr lvl="2"/>
            <a:r>
              <a:rPr lang="fi-FI" dirty="0"/>
              <a:t>Stiffness depends on driving current and control rate</a:t>
            </a:r>
          </a:p>
          <a:p>
            <a:r>
              <a:rPr lang="fi-FI" dirty="0"/>
              <a:t>High reliability</a:t>
            </a:r>
          </a:p>
          <a:p>
            <a:r>
              <a:rPr lang="fi-FI" dirty="0"/>
              <a:t>Moderate force</a:t>
            </a:r>
          </a:p>
          <a:p>
            <a:r>
              <a:rPr lang="fi-FI" dirty="0"/>
              <a:t>Expensive</a:t>
            </a:r>
            <a:endParaRPr lang="fi-FI" sz="1200" dirty="0"/>
          </a:p>
          <a:p>
            <a:endParaRPr lang="fi-FI" sz="1200" dirty="0"/>
          </a:p>
          <a:p>
            <a:endParaRPr lang="fi-FI" dirty="0"/>
          </a:p>
        </p:txBody>
      </p:sp>
      <p:sp>
        <p:nvSpPr>
          <p:cNvPr id="4" name="Date Placeholder 3"/>
          <p:cNvSpPr>
            <a:spLocks noGrp="1"/>
          </p:cNvSpPr>
          <p:nvPr>
            <p:ph type="dt" sz="half" idx="15"/>
          </p:nvPr>
        </p:nvSpPr>
        <p:spPr>
          <a:xfrm>
            <a:off x="4067944" y="5150032"/>
            <a:ext cx="3619500" cy="154782"/>
          </a:xfrm>
        </p:spPr>
        <p:txBody>
          <a:bodyPr/>
          <a:lstStyle/>
          <a:p>
            <a:pPr>
              <a:defRPr/>
            </a:pPr>
            <a:fld id="{24CBB682-87B2-4236-AF78-B49807E7713E}" type="datetime1">
              <a:rPr lang="fi-FI" smtClean="0"/>
              <a:t>18.11.2024</a:t>
            </a:fld>
            <a:endParaRPr lang="fi-FI" dirty="0"/>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26</a:t>
            </a:fld>
            <a:endParaRPr lang="fi-FI"/>
          </a:p>
        </p:txBody>
      </p:sp>
    </p:spTree>
    <p:extLst>
      <p:ext uri="{BB962C8B-B14F-4D97-AF65-F5344CB8AC3E}">
        <p14:creationId xmlns:p14="http://schemas.microsoft.com/office/powerpoint/2010/main" val="1435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Linear motor principle</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27</a:t>
            </a:fld>
            <a:endParaRPr lang="fi-FI"/>
          </a:p>
        </p:txBody>
      </p:sp>
      <p:pic>
        <p:nvPicPr>
          <p:cNvPr id="8" name="PIMag™ Magnetic Linear Motors">
            <a:hlinkClick r:id="" action="ppaction://media"/>
            <a:extLst>
              <a:ext uri="{FF2B5EF4-FFF2-40B4-BE49-F238E27FC236}">
                <a16:creationId xmlns:a16="http://schemas.microsoft.com/office/drawing/2014/main" id="{23D103CC-C1FE-4371-F2DA-60C096AD4842}"/>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4"/>
          <a:stretch>
            <a:fillRect/>
          </a:stretch>
        </p:blipFill>
        <p:spPr>
          <a:xfrm>
            <a:off x="468314" y="785615"/>
            <a:ext cx="8049976" cy="4528245"/>
          </a:xfrm>
        </p:spPr>
      </p:pic>
    </p:spTree>
    <p:extLst>
      <p:ext uri="{BB962C8B-B14F-4D97-AF65-F5344CB8AC3E}">
        <p14:creationId xmlns:p14="http://schemas.microsoft.com/office/powerpoint/2010/main" val="421700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Linear motor example</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28</a:t>
            </a:fld>
            <a:endParaRPr lang="fi-FI"/>
          </a:p>
        </p:txBody>
      </p:sp>
      <p:pic>
        <p:nvPicPr>
          <p:cNvPr id="8" name="Linear servo motor">
            <a:hlinkClick r:id="" action="ppaction://media"/>
            <a:extLst>
              <a:ext uri="{FF2B5EF4-FFF2-40B4-BE49-F238E27FC236}">
                <a16:creationId xmlns:a16="http://schemas.microsoft.com/office/drawing/2014/main" id="{D86511E5-864A-AB0A-1672-E32F838AD15E}"/>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1475656" y="993878"/>
            <a:ext cx="5547909" cy="4161426"/>
          </a:xfrm>
        </p:spPr>
      </p:pic>
    </p:spTree>
    <p:extLst>
      <p:ext uri="{BB962C8B-B14F-4D97-AF65-F5344CB8AC3E}">
        <p14:creationId xmlns:p14="http://schemas.microsoft.com/office/powerpoint/2010/main" val="173490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fi-FI" dirty="0"/>
              <a:t>Active materials</a:t>
            </a:r>
          </a:p>
        </p:txBody>
      </p:sp>
      <p:sp>
        <p:nvSpPr>
          <p:cNvPr id="4" name="Date Placeholder 3"/>
          <p:cNvSpPr>
            <a:spLocks noGrp="1"/>
          </p:cNvSpPr>
          <p:nvPr>
            <p:ph type="dt" sz="half" idx="4294967295"/>
          </p:nvPr>
        </p:nvSpPr>
        <p:spPr>
          <a:xfrm>
            <a:off x="5524500" y="5149850"/>
            <a:ext cx="3619500" cy="155575"/>
          </a:xfrm>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4294967295"/>
          </p:nvPr>
        </p:nvSpPr>
        <p:spPr>
          <a:xfrm>
            <a:off x="5524500" y="5305425"/>
            <a:ext cx="3619500" cy="134938"/>
          </a:xfrm>
        </p:spPr>
        <p:txBody>
          <a:bodyPr/>
          <a:lstStyle/>
          <a:p>
            <a:pPr>
              <a:defRPr/>
            </a:pPr>
            <a:fld id="{49EFD4B7-1CC6-864B-A72A-C978B70BBA9B}" type="slidenum">
              <a:rPr lang="fi-FI" smtClean="0"/>
              <a:pPr>
                <a:defRPr/>
              </a:pPr>
              <a:t>29</a:t>
            </a:fld>
            <a:endParaRPr lang="fi-FI"/>
          </a:p>
        </p:txBody>
      </p:sp>
    </p:spTree>
    <p:extLst>
      <p:ext uri="{BB962C8B-B14F-4D97-AF65-F5344CB8AC3E}">
        <p14:creationId xmlns:p14="http://schemas.microsoft.com/office/powerpoint/2010/main" val="2468427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444598" y="169848"/>
            <a:ext cx="4763163" cy="899617"/>
          </a:xfrm>
        </p:spPr>
        <p:txBody>
          <a:bodyPr/>
          <a:lstStyle/>
          <a:p>
            <a:r>
              <a:rPr lang="en-US" sz="3330" dirty="0"/>
              <a:t>Mechatronic machine - subsystems</a:t>
            </a:r>
            <a:endParaRPr lang="fi-FI" sz="3330" dirty="0"/>
          </a:p>
        </p:txBody>
      </p:sp>
      <p:sp>
        <p:nvSpPr>
          <p:cNvPr id="4" name="AutoShape 3"/>
          <p:cNvSpPr>
            <a:spLocks noChangeArrowheads="1"/>
          </p:cNvSpPr>
          <p:nvPr/>
        </p:nvSpPr>
        <p:spPr bwMode="auto">
          <a:xfrm>
            <a:off x="886305" y="1931530"/>
            <a:ext cx="1481328" cy="411480"/>
          </a:xfrm>
          <a:prstGeom prst="flowChartMagneticDrum">
            <a:avLst/>
          </a:prstGeom>
          <a:solidFill>
            <a:schemeClr val="accent4"/>
          </a:solidFill>
          <a:ln w="9525">
            <a:solidFill>
              <a:schemeClr val="tx1"/>
            </a:solidFill>
            <a:round/>
            <a:headEnd/>
            <a:tailEnd/>
          </a:ln>
          <a:effectLst/>
        </p:spPr>
        <p:txBody>
          <a:bodyPr wrap="none" anchor="ctr"/>
          <a:lstStyle/>
          <a:p>
            <a:pPr>
              <a:defRPr/>
            </a:pPr>
            <a:r>
              <a:rPr lang="fi-FI" dirty="0" err="1">
                <a:solidFill>
                  <a:schemeClr val="bg1"/>
                </a:solidFill>
                <a:latin typeface="BellGothic BT" pitchFamily="34" charset="0"/>
              </a:rPr>
              <a:t>Sensors</a:t>
            </a:r>
            <a:endParaRPr lang="en-GB" dirty="0">
              <a:solidFill>
                <a:schemeClr val="bg1"/>
              </a:solidFill>
              <a:latin typeface="BellGothic BT" pitchFamily="34" charset="0"/>
            </a:endParaRPr>
          </a:p>
        </p:txBody>
      </p:sp>
      <p:sp>
        <p:nvSpPr>
          <p:cNvPr id="5" name="AutoShape 4"/>
          <p:cNvSpPr>
            <a:spLocks noChangeArrowheads="1"/>
          </p:cNvSpPr>
          <p:nvPr/>
        </p:nvSpPr>
        <p:spPr bwMode="auto">
          <a:xfrm>
            <a:off x="886305" y="2908795"/>
            <a:ext cx="1481328" cy="411480"/>
          </a:xfrm>
          <a:prstGeom prst="flowChartMagneticDrum">
            <a:avLst/>
          </a:prstGeom>
          <a:solidFill>
            <a:schemeClr val="accent4"/>
          </a:solidFill>
          <a:ln w="9525">
            <a:solidFill>
              <a:schemeClr val="tx1"/>
            </a:solidFill>
            <a:round/>
            <a:headEnd/>
            <a:tailEnd/>
          </a:ln>
          <a:effectLst/>
        </p:spPr>
        <p:txBody>
          <a:bodyPr wrap="none" anchor="ctr"/>
          <a:lstStyle/>
          <a:p>
            <a:pPr>
              <a:defRPr/>
            </a:pPr>
            <a:r>
              <a:rPr lang="fi-FI" dirty="0" err="1">
                <a:solidFill>
                  <a:schemeClr val="bg1"/>
                </a:solidFill>
                <a:latin typeface="BellGothic BT" pitchFamily="34" charset="0"/>
              </a:rPr>
              <a:t>Actuators</a:t>
            </a:r>
            <a:endParaRPr lang="en-GB" dirty="0">
              <a:solidFill>
                <a:schemeClr val="bg1"/>
              </a:solidFill>
              <a:latin typeface="BellGothic BT" pitchFamily="34" charset="0"/>
            </a:endParaRPr>
          </a:p>
        </p:txBody>
      </p:sp>
      <p:sp>
        <p:nvSpPr>
          <p:cNvPr id="6" name="Rectangle 5"/>
          <p:cNvSpPr>
            <a:spLocks noChangeArrowheads="1"/>
          </p:cNvSpPr>
          <p:nvPr/>
        </p:nvSpPr>
        <p:spPr bwMode="auto">
          <a:xfrm>
            <a:off x="2955280" y="1931530"/>
            <a:ext cx="1139286" cy="411480"/>
          </a:xfrm>
          <a:prstGeom prst="rect">
            <a:avLst/>
          </a:prstGeom>
          <a:solidFill>
            <a:schemeClr val="accent4"/>
          </a:solidFill>
          <a:ln w="9525">
            <a:solidFill>
              <a:schemeClr val="tx1"/>
            </a:solidFill>
            <a:miter lim="800000"/>
            <a:headEnd/>
            <a:tailEnd/>
          </a:ln>
          <a:effectLst/>
        </p:spPr>
        <p:txBody>
          <a:bodyPr wrap="none" anchor="ctr"/>
          <a:lstStyle/>
          <a:p>
            <a:pPr>
              <a:defRPr/>
            </a:pPr>
            <a:r>
              <a:rPr lang="fi-FI" sz="1094" dirty="0" err="1">
                <a:solidFill>
                  <a:schemeClr val="bg1"/>
                </a:solidFill>
                <a:latin typeface="BellGothic BT" pitchFamily="34" charset="0"/>
              </a:rPr>
              <a:t>Signal</a:t>
            </a:r>
            <a:endParaRPr lang="fi-FI" sz="1094" dirty="0">
              <a:solidFill>
                <a:schemeClr val="bg1"/>
              </a:solidFill>
              <a:latin typeface="BellGothic BT" pitchFamily="34" charset="0"/>
            </a:endParaRPr>
          </a:p>
          <a:p>
            <a:pPr>
              <a:defRPr/>
            </a:pPr>
            <a:r>
              <a:rPr lang="fi-FI" sz="1094" dirty="0" err="1">
                <a:solidFill>
                  <a:schemeClr val="bg1"/>
                </a:solidFill>
                <a:latin typeface="BellGothic BT" pitchFamily="34" charset="0"/>
              </a:rPr>
              <a:t>processing</a:t>
            </a:r>
            <a:endParaRPr lang="en-GB" sz="1094" dirty="0">
              <a:solidFill>
                <a:schemeClr val="bg1"/>
              </a:solidFill>
              <a:latin typeface="BellGothic BT" pitchFamily="34" charset="0"/>
            </a:endParaRPr>
          </a:p>
        </p:txBody>
      </p:sp>
      <p:sp>
        <p:nvSpPr>
          <p:cNvPr id="9" name="Rectangle 8"/>
          <p:cNvSpPr>
            <a:spLocks noChangeArrowheads="1"/>
          </p:cNvSpPr>
          <p:nvPr/>
        </p:nvSpPr>
        <p:spPr bwMode="auto">
          <a:xfrm>
            <a:off x="2955280" y="2908795"/>
            <a:ext cx="1139286" cy="411480"/>
          </a:xfrm>
          <a:prstGeom prst="rect">
            <a:avLst/>
          </a:prstGeom>
          <a:solidFill>
            <a:schemeClr val="accent4"/>
          </a:solidFill>
          <a:ln w="9525">
            <a:solidFill>
              <a:schemeClr val="tx1"/>
            </a:solidFill>
            <a:miter lim="800000"/>
            <a:headEnd/>
            <a:tailEnd/>
          </a:ln>
          <a:effectLst/>
        </p:spPr>
        <p:txBody>
          <a:bodyPr wrap="none" anchor="ctr"/>
          <a:lstStyle/>
          <a:p>
            <a:pPr>
              <a:defRPr/>
            </a:pPr>
            <a:r>
              <a:rPr lang="fi-FI" sz="1094" dirty="0">
                <a:solidFill>
                  <a:schemeClr val="bg1"/>
                </a:solidFill>
                <a:latin typeface="BellGothic BT" pitchFamily="34" charset="0"/>
              </a:rPr>
              <a:t>Controller</a:t>
            </a:r>
            <a:endParaRPr lang="en-GB" sz="1094" dirty="0">
              <a:solidFill>
                <a:schemeClr val="bg1"/>
              </a:solidFill>
              <a:latin typeface="BellGothic BT" pitchFamily="34" charset="0"/>
            </a:endParaRPr>
          </a:p>
        </p:txBody>
      </p:sp>
      <p:sp>
        <p:nvSpPr>
          <p:cNvPr id="10" name="Rectangle 9"/>
          <p:cNvSpPr>
            <a:spLocks noChangeArrowheads="1"/>
          </p:cNvSpPr>
          <p:nvPr/>
        </p:nvSpPr>
        <p:spPr bwMode="auto">
          <a:xfrm>
            <a:off x="5127475" y="1230293"/>
            <a:ext cx="1310306" cy="2571750"/>
          </a:xfrm>
          <a:prstGeom prst="rect">
            <a:avLst/>
          </a:prstGeom>
          <a:solidFill>
            <a:schemeClr val="accent4"/>
          </a:solidFill>
          <a:ln w="9525">
            <a:solidFill>
              <a:schemeClr val="tx1"/>
            </a:solidFill>
            <a:miter lim="800000"/>
            <a:headEnd/>
            <a:tailEnd/>
          </a:ln>
          <a:effectLst/>
        </p:spPr>
        <p:txBody>
          <a:bodyPr wrap="none" anchor="ctr"/>
          <a:lstStyle/>
          <a:p>
            <a:pPr>
              <a:defRPr/>
            </a:pPr>
            <a:r>
              <a:rPr lang="fi-FI" sz="1944" dirty="0" err="1">
                <a:solidFill>
                  <a:schemeClr val="bg1"/>
                </a:solidFill>
                <a:latin typeface="BellGothic BT" pitchFamily="34" charset="0"/>
              </a:rPr>
              <a:t>Controlling</a:t>
            </a:r>
            <a:endParaRPr lang="fi-FI" sz="1944" dirty="0">
              <a:solidFill>
                <a:schemeClr val="bg1"/>
              </a:solidFill>
              <a:latin typeface="BellGothic BT" pitchFamily="34" charset="0"/>
            </a:endParaRPr>
          </a:p>
          <a:p>
            <a:pPr>
              <a:defRPr/>
            </a:pPr>
            <a:r>
              <a:rPr lang="fi-FI" sz="1944" dirty="0" err="1">
                <a:solidFill>
                  <a:schemeClr val="bg1"/>
                </a:solidFill>
                <a:latin typeface="BellGothic BT" pitchFamily="34" charset="0"/>
              </a:rPr>
              <a:t>computer</a:t>
            </a:r>
            <a:endParaRPr lang="en-GB" sz="1944" dirty="0">
              <a:solidFill>
                <a:schemeClr val="bg1"/>
              </a:solidFill>
              <a:latin typeface="Arial Narrow" pitchFamily="34" charset="0"/>
            </a:endParaRPr>
          </a:p>
        </p:txBody>
      </p:sp>
      <p:sp>
        <p:nvSpPr>
          <p:cNvPr id="11" name="Rectangle 10"/>
          <p:cNvSpPr>
            <a:spLocks noChangeArrowheads="1"/>
          </p:cNvSpPr>
          <p:nvPr/>
        </p:nvSpPr>
        <p:spPr bwMode="auto">
          <a:xfrm>
            <a:off x="6736952" y="1442897"/>
            <a:ext cx="1879950" cy="565785"/>
          </a:xfrm>
          <a:prstGeom prst="rect">
            <a:avLst/>
          </a:prstGeom>
          <a:solidFill>
            <a:schemeClr val="accent4"/>
          </a:solidFill>
          <a:ln w="9525">
            <a:solidFill>
              <a:schemeClr val="tx1"/>
            </a:solidFill>
            <a:miter lim="800000"/>
            <a:headEnd/>
            <a:tailEnd/>
          </a:ln>
          <a:effectLst/>
        </p:spPr>
        <p:txBody>
          <a:bodyPr wrap="none" anchor="ctr"/>
          <a:lstStyle/>
          <a:p>
            <a:pPr>
              <a:defRPr/>
            </a:pPr>
            <a:r>
              <a:rPr lang="fi-FI" sz="1944" dirty="0">
                <a:solidFill>
                  <a:schemeClr val="bg1"/>
                </a:solidFill>
                <a:latin typeface="BellGothic BT" pitchFamily="34" charset="0"/>
              </a:rPr>
              <a:t>User </a:t>
            </a:r>
            <a:r>
              <a:rPr lang="fi-FI" sz="1944" dirty="0" err="1">
                <a:solidFill>
                  <a:schemeClr val="bg1"/>
                </a:solidFill>
                <a:latin typeface="BellGothic BT" pitchFamily="34" charset="0"/>
              </a:rPr>
              <a:t>Interface</a:t>
            </a:r>
            <a:endParaRPr lang="en-GB" sz="1944" dirty="0">
              <a:solidFill>
                <a:schemeClr val="bg1"/>
              </a:solidFill>
              <a:latin typeface="BellGothic BT" pitchFamily="34" charset="0"/>
            </a:endParaRPr>
          </a:p>
        </p:txBody>
      </p:sp>
      <p:cxnSp>
        <p:nvCxnSpPr>
          <p:cNvPr id="12" name="AutoShape 11"/>
          <p:cNvCxnSpPr>
            <a:cxnSpLocks noChangeShapeType="1"/>
          </p:cNvCxnSpPr>
          <p:nvPr/>
        </p:nvCxnSpPr>
        <p:spPr bwMode="auto">
          <a:xfrm>
            <a:off x="2344487" y="2137270"/>
            <a:ext cx="61722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4"/>
          <p:cNvCxnSpPr>
            <a:cxnSpLocks noChangeShapeType="1"/>
          </p:cNvCxnSpPr>
          <p:nvPr/>
        </p:nvCxnSpPr>
        <p:spPr bwMode="auto">
          <a:xfrm flipH="1">
            <a:off x="2344487" y="3114535"/>
            <a:ext cx="61722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5"/>
          <p:cNvCxnSpPr>
            <a:cxnSpLocks noChangeShapeType="1"/>
            <a:stCxn id="10" idx="0"/>
            <a:endCxn id="11" idx="0"/>
          </p:cNvCxnSpPr>
          <p:nvPr/>
        </p:nvCxnSpPr>
        <p:spPr bwMode="auto">
          <a:xfrm rot="16200000" flipH="1">
            <a:off x="6623475" y="389447"/>
            <a:ext cx="212604" cy="1894298"/>
          </a:xfrm>
          <a:prstGeom prst="bentConnector3">
            <a:avLst>
              <a:gd name="adj1" fmla="val -96771"/>
            </a:avLst>
          </a:prstGeom>
          <a:noFill/>
          <a:ln w="2857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6"/>
          <p:cNvCxnSpPr>
            <a:cxnSpLocks noChangeShapeType="1"/>
            <a:stCxn id="6" idx="3"/>
            <a:endCxn id="10" idx="1"/>
          </p:cNvCxnSpPr>
          <p:nvPr/>
        </p:nvCxnSpPr>
        <p:spPr bwMode="auto">
          <a:xfrm>
            <a:off x="4094564" y="2137270"/>
            <a:ext cx="1032911" cy="378899"/>
          </a:xfrm>
          <a:prstGeom prst="bentConnector3">
            <a:avLst>
              <a:gd name="adj1" fmla="val 5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7"/>
          <p:cNvCxnSpPr>
            <a:cxnSpLocks noChangeShapeType="1"/>
            <a:endCxn id="9" idx="3"/>
          </p:cNvCxnSpPr>
          <p:nvPr/>
        </p:nvCxnSpPr>
        <p:spPr bwMode="auto">
          <a:xfrm rot="10800000">
            <a:off x="4094564" y="3114537"/>
            <a:ext cx="1032911" cy="180102"/>
          </a:xfrm>
          <a:prstGeom prst="bentConnector3">
            <a:avLst>
              <a:gd name="adj1" fmla="val 5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p:cNvSpPr>
            <a:spLocks noChangeArrowheads="1"/>
          </p:cNvSpPr>
          <p:nvPr/>
        </p:nvSpPr>
        <p:spPr bwMode="auto">
          <a:xfrm>
            <a:off x="676710" y="1725790"/>
            <a:ext cx="2050971" cy="2593607"/>
          </a:xfrm>
          <a:prstGeom prst="rect">
            <a:avLst/>
          </a:prstGeom>
          <a:noFill/>
          <a:ln w="28575">
            <a:solidFill>
              <a:srgbClr val="0041AD"/>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600"/>
              </a:spcBef>
              <a:buFont typeface="Arial" charset="0"/>
              <a:buChar char="•"/>
              <a:defRPr sz="2400">
                <a:solidFill>
                  <a:schemeClr val="tx1"/>
                </a:solidFill>
                <a:latin typeface="Arial" charset="0"/>
              </a:defRPr>
            </a:lvl1pPr>
            <a:lvl2pPr marL="742950" indent="-285750" algn="l" eaLnBrk="0" hangingPunct="0">
              <a:spcBef>
                <a:spcPts val="400"/>
              </a:spcBef>
              <a:buFont typeface="Arial" charset="0"/>
              <a:buChar char="–"/>
              <a:defRPr sz="2000">
                <a:solidFill>
                  <a:schemeClr val="tx1"/>
                </a:solidFill>
                <a:latin typeface="Arial" charset="0"/>
              </a:defRPr>
            </a:lvl2pPr>
            <a:lvl3pPr marL="1143000" indent="-228600" algn="l" eaLnBrk="0" hangingPunct="0">
              <a:spcBef>
                <a:spcPts val="400"/>
              </a:spcBef>
              <a:buFont typeface="Arial" charset="0"/>
              <a:buChar char="•"/>
              <a:defRPr>
                <a:solidFill>
                  <a:schemeClr val="tx1"/>
                </a:solidFill>
                <a:latin typeface="Arial" charset="0"/>
              </a:defRPr>
            </a:lvl3pPr>
            <a:lvl4pPr marL="1600200" indent="-228600" algn="l" eaLnBrk="0" hangingPunct="0">
              <a:spcBef>
                <a:spcPts val="400"/>
              </a:spcBef>
              <a:buFont typeface="Arial" charset="0"/>
              <a:buChar char="–"/>
              <a:defRPr sz="1600">
                <a:solidFill>
                  <a:schemeClr val="tx1"/>
                </a:solidFill>
                <a:latin typeface="Arial" charset="0"/>
              </a:defRPr>
            </a:lvl4pPr>
            <a:lvl5pPr marL="2057400" indent="-228600" algn="l" eaLnBrk="0" hangingPunct="0">
              <a:spcBef>
                <a:spcPts val="300"/>
              </a:spcBef>
              <a:buFont typeface="Arial" charset="0"/>
              <a:buChar char="•"/>
              <a:defRPr sz="1400">
                <a:solidFill>
                  <a:schemeClr val="tx1"/>
                </a:solidFill>
                <a:latin typeface="Arial" charset="0"/>
              </a:defRPr>
            </a:lvl5pPr>
            <a:lvl6pPr marL="2514600" indent="-228600" eaLnBrk="0" fontAlgn="base" hangingPunct="0">
              <a:spcBef>
                <a:spcPts val="300"/>
              </a:spcBef>
              <a:spcAft>
                <a:spcPct val="0"/>
              </a:spcAft>
              <a:buFont typeface="Arial" charset="0"/>
              <a:buChar char="•"/>
              <a:defRPr sz="1400">
                <a:solidFill>
                  <a:schemeClr val="tx1"/>
                </a:solidFill>
                <a:latin typeface="Arial" charset="0"/>
              </a:defRPr>
            </a:lvl6pPr>
            <a:lvl7pPr marL="2971800" indent="-228600" eaLnBrk="0" fontAlgn="base" hangingPunct="0">
              <a:spcBef>
                <a:spcPts val="300"/>
              </a:spcBef>
              <a:spcAft>
                <a:spcPct val="0"/>
              </a:spcAft>
              <a:buFont typeface="Arial" charset="0"/>
              <a:buChar char="•"/>
              <a:defRPr sz="1400">
                <a:solidFill>
                  <a:schemeClr val="tx1"/>
                </a:solidFill>
                <a:latin typeface="Arial" charset="0"/>
              </a:defRPr>
            </a:lvl7pPr>
            <a:lvl8pPr marL="3429000" indent="-228600" eaLnBrk="0" fontAlgn="base" hangingPunct="0">
              <a:spcBef>
                <a:spcPts val="300"/>
              </a:spcBef>
              <a:spcAft>
                <a:spcPct val="0"/>
              </a:spcAft>
              <a:buFont typeface="Arial" charset="0"/>
              <a:buChar char="•"/>
              <a:defRPr sz="1400">
                <a:solidFill>
                  <a:schemeClr val="tx1"/>
                </a:solidFill>
                <a:latin typeface="Arial" charset="0"/>
              </a:defRPr>
            </a:lvl8pPr>
            <a:lvl9pPr marL="3886200" indent="-228600" eaLnBrk="0" fontAlgn="base" hangingPunct="0">
              <a:spcBef>
                <a:spcPts val="300"/>
              </a:spcBef>
              <a:spcAft>
                <a:spcPct val="0"/>
              </a:spcAft>
              <a:buFont typeface="Arial" charset="0"/>
              <a:buChar char="•"/>
              <a:defRPr sz="1400">
                <a:solidFill>
                  <a:schemeClr val="tx1"/>
                </a:solidFill>
                <a:latin typeface="Arial" charset="0"/>
              </a:defRPr>
            </a:lvl9pPr>
          </a:lstStyle>
          <a:p>
            <a:pPr algn="ctr" eaLnBrk="1" hangingPunct="1">
              <a:spcBef>
                <a:spcPct val="0"/>
              </a:spcBef>
              <a:buFontTx/>
              <a:buNone/>
            </a:pPr>
            <a:endParaRPr lang="fi-FI" altLang="fi-FI" sz="1458"/>
          </a:p>
        </p:txBody>
      </p:sp>
      <p:sp>
        <p:nvSpPr>
          <p:cNvPr id="20" name="Text Box 19"/>
          <p:cNvSpPr txBox="1">
            <a:spLocks noChangeArrowheads="1"/>
          </p:cNvSpPr>
          <p:nvPr/>
        </p:nvSpPr>
        <p:spPr bwMode="auto">
          <a:xfrm>
            <a:off x="711627" y="3606216"/>
            <a:ext cx="2022458"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ts val="600"/>
              </a:spcBef>
              <a:buFont typeface="Arial" charset="0"/>
              <a:buChar char="•"/>
              <a:defRPr sz="2400">
                <a:solidFill>
                  <a:schemeClr val="tx1"/>
                </a:solidFill>
                <a:latin typeface="Arial" charset="0"/>
              </a:defRPr>
            </a:lvl1pPr>
            <a:lvl2pPr marL="742950" indent="-285750" algn="l" eaLnBrk="0" hangingPunct="0">
              <a:spcBef>
                <a:spcPts val="400"/>
              </a:spcBef>
              <a:buFont typeface="Arial" charset="0"/>
              <a:buChar char="–"/>
              <a:defRPr sz="2000">
                <a:solidFill>
                  <a:schemeClr val="tx1"/>
                </a:solidFill>
                <a:latin typeface="Arial" charset="0"/>
              </a:defRPr>
            </a:lvl2pPr>
            <a:lvl3pPr marL="1143000" indent="-228600" algn="l" eaLnBrk="0" hangingPunct="0">
              <a:spcBef>
                <a:spcPts val="400"/>
              </a:spcBef>
              <a:buFont typeface="Arial" charset="0"/>
              <a:buChar char="•"/>
              <a:defRPr>
                <a:solidFill>
                  <a:schemeClr val="tx1"/>
                </a:solidFill>
                <a:latin typeface="Arial" charset="0"/>
              </a:defRPr>
            </a:lvl3pPr>
            <a:lvl4pPr marL="1600200" indent="-228600" algn="l" eaLnBrk="0" hangingPunct="0">
              <a:spcBef>
                <a:spcPts val="400"/>
              </a:spcBef>
              <a:buFont typeface="Arial" charset="0"/>
              <a:buChar char="–"/>
              <a:defRPr sz="1600">
                <a:solidFill>
                  <a:schemeClr val="tx1"/>
                </a:solidFill>
                <a:latin typeface="Arial" charset="0"/>
              </a:defRPr>
            </a:lvl4pPr>
            <a:lvl5pPr marL="2057400" indent="-228600" algn="l" eaLnBrk="0" hangingPunct="0">
              <a:spcBef>
                <a:spcPts val="300"/>
              </a:spcBef>
              <a:buFont typeface="Arial" charset="0"/>
              <a:buChar char="•"/>
              <a:defRPr sz="1400">
                <a:solidFill>
                  <a:schemeClr val="tx1"/>
                </a:solidFill>
                <a:latin typeface="Arial" charset="0"/>
              </a:defRPr>
            </a:lvl5pPr>
            <a:lvl6pPr marL="2514600" indent="-228600" eaLnBrk="0" fontAlgn="base" hangingPunct="0">
              <a:spcBef>
                <a:spcPts val="300"/>
              </a:spcBef>
              <a:spcAft>
                <a:spcPct val="0"/>
              </a:spcAft>
              <a:buFont typeface="Arial" charset="0"/>
              <a:buChar char="•"/>
              <a:defRPr sz="1400">
                <a:solidFill>
                  <a:schemeClr val="tx1"/>
                </a:solidFill>
                <a:latin typeface="Arial" charset="0"/>
              </a:defRPr>
            </a:lvl6pPr>
            <a:lvl7pPr marL="2971800" indent="-228600" eaLnBrk="0" fontAlgn="base" hangingPunct="0">
              <a:spcBef>
                <a:spcPts val="300"/>
              </a:spcBef>
              <a:spcAft>
                <a:spcPct val="0"/>
              </a:spcAft>
              <a:buFont typeface="Arial" charset="0"/>
              <a:buChar char="•"/>
              <a:defRPr sz="1400">
                <a:solidFill>
                  <a:schemeClr val="tx1"/>
                </a:solidFill>
                <a:latin typeface="Arial" charset="0"/>
              </a:defRPr>
            </a:lvl7pPr>
            <a:lvl8pPr marL="3429000" indent="-228600" eaLnBrk="0" fontAlgn="base" hangingPunct="0">
              <a:spcBef>
                <a:spcPts val="300"/>
              </a:spcBef>
              <a:spcAft>
                <a:spcPct val="0"/>
              </a:spcAft>
              <a:buFont typeface="Arial" charset="0"/>
              <a:buChar char="•"/>
              <a:defRPr sz="1400">
                <a:solidFill>
                  <a:schemeClr val="tx1"/>
                </a:solidFill>
                <a:latin typeface="Arial" charset="0"/>
              </a:defRPr>
            </a:lvl8pPr>
            <a:lvl9pPr marL="3886200" indent="-228600" eaLnBrk="0" fontAlgn="base" hangingPunct="0">
              <a:spcBef>
                <a:spcPts val="300"/>
              </a:spcBef>
              <a:spcAft>
                <a:spcPct val="0"/>
              </a:spcAft>
              <a:buFont typeface="Arial" charset="0"/>
              <a:buChar char="•"/>
              <a:defRPr sz="1400">
                <a:solidFill>
                  <a:schemeClr val="tx1"/>
                </a:solidFill>
                <a:latin typeface="Arial" charset="0"/>
              </a:defRPr>
            </a:lvl9pPr>
          </a:lstStyle>
          <a:p>
            <a:pPr eaLnBrk="1" hangingPunct="1">
              <a:spcBef>
                <a:spcPct val="0"/>
              </a:spcBef>
              <a:buFontTx/>
              <a:buNone/>
            </a:pPr>
            <a:r>
              <a:rPr lang="fi-FI" altLang="fi-FI" sz="1620" dirty="0" err="1">
                <a:solidFill>
                  <a:srgbClr val="0041AD"/>
                </a:solidFill>
                <a:latin typeface="BellGothic BT" pitchFamily="34" charset="0"/>
              </a:rPr>
              <a:t>Affect</a:t>
            </a:r>
            <a:r>
              <a:rPr lang="fi-FI" altLang="fi-FI" sz="1620" dirty="0">
                <a:solidFill>
                  <a:srgbClr val="0041AD"/>
                </a:solidFill>
                <a:latin typeface="BellGothic BT" pitchFamily="34" charset="0"/>
              </a:rPr>
              <a:t> and </a:t>
            </a:r>
            <a:r>
              <a:rPr lang="fi-FI" altLang="fi-FI" sz="1620" dirty="0" err="1">
                <a:solidFill>
                  <a:srgbClr val="0041AD"/>
                </a:solidFill>
                <a:latin typeface="BellGothic BT" pitchFamily="34" charset="0"/>
              </a:rPr>
              <a:t>sense</a:t>
            </a:r>
            <a:r>
              <a:rPr lang="fi-FI" altLang="fi-FI" sz="1620" dirty="0">
                <a:solidFill>
                  <a:srgbClr val="0041AD"/>
                </a:solidFill>
                <a:latin typeface="BellGothic BT" pitchFamily="34" charset="0"/>
              </a:rPr>
              <a:t> </a:t>
            </a:r>
            <a:r>
              <a:rPr lang="fi-FI" altLang="fi-FI" sz="1620" dirty="0" err="1">
                <a:solidFill>
                  <a:srgbClr val="0041AD"/>
                </a:solidFill>
                <a:latin typeface="BellGothic BT" pitchFamily="34" charset="0"/>
              </a:rPr>
              <a:t>the</a:t>
            </a:r>
            <a:r>
              <a:rPr lang="fi-FI" altLang="fi-FI" sz="1620" dirty="0">
                <a:solidFill>
                  <a:srgbClr val="0041AD"/>
                </a:solidFill>
                <a:latin typeface="BellGothic BT" pitchFamily="34" charset="0"/>
              </a:rPr>
              <a:t> </a:t>
            </a:r>
            <a:r>
              <a:rPr lang="fi-FI" altLang="fi-FI" sz="1620" dirty="0" err="1">
                <a:solidFill>
                  <a:srgbClr val="0041AD"/>
                </a:solidFill>
                <a:latin typeface="BellGothic BT" pitchFamily="34" charset="0"/>
              </a:rPr>
              <a:t>physical</a:t>
            </a:r>
            <a:r>
              <a:rPr lang="fi-FI" altLang="fi-FI" sz="1620" dirty="0">
                <a:solidFill>
                  <a:srgbClr val="0041AD"/>
                </a:solidFill>
                <a:latin typeface="BellGothic BT" pitchFamily="34" charset="0"/>
              </a:rPr>
              <a:t> </a:t>
            </a:r>
            <a:r>
              <a:rPr lang="fi-FI" altLang="fi-FI" sz="1620" dirty="0" err="1">
                <a:solidFill>
                  <a:srgbClr val="0041AD"/>
                </a:solidFill>
                <a:latin typeface="BellGothic BT" pitchFamily="34" charset="0"/>
              </a:rPr>
              <a:t>world</a:t>
            </a:r>
            <a:endParaRPr lang="en-GB" altLang="fi-FI" sz="1620" dirty="0">
              <a:solidFill>
                <a:srgbClr val="0041AD"/>
              </a:solidFill>
              <a:latin typeface="BellGothic BT" pitchFamily="34" charset="0"/>
            </a:endParaRPr>
          </a:p>
        </p:txBody>
      </p:sp>
      <p:sp>
        <p:nvSpPr>
          <p:cNvPr id="23" name="Rectangle 26"/>
          <p:cNvSpPr>
            <a:spLocks noChangeArrowheads="1"/>
          </p:cNvSpPr>
          <p:nvPr/>
        </p:nvSpPr>
        <p:spPr bwMode="auto">
          <a:xfrm>
            <a:off x="711628" y="2754641"/>
            <a:ext cx="3561873" cy="720090"/>
          </a:xfrm>
          <a:prstGeom prst="rect">
            <a:avLst/>
          </a:prstGeom>
          <a:noFill/>
          <a:ln w="57150">
            <a:solidFill>
              <a:srgbClr val="FC202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endParaRPr lang="en-GB">
              <a:latin typeface="Times New Roman" pitchFamily="18" charset="0"/>
            </a:endParaRPr>
          </a:p>
        </p:txBody>
      </p:sp>
      <p:sp>
        <p:nvSpPr>
          <p:cNvPr id="24" name="Rectangle 23"/>
          <p:cNvSpPr>
            <a:spLocks noChangeArrowheads="1"/>
          </p:cNvSpPr>
          <p:nvPr/>
        </p:nvSpPr>
        <p:spPr bwMode="auto">
          <a:xfrm>
            <a:off x="711628" y="1796078"/>
            <a:ext cx="3561873" cy="720090"/>
          </a:xfrm>
          <a:prstGeom prst="rect">
            <a:avLst/>
          </a:prstGeom>
          <a:noFill/>
          <a:ln w="57150">
            <a:solidFill>
              <a:srgbClr val="FC202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endParaRPr lang="en-GB">
              <a:latin typeface="Times New Roman" pitchFamily="18" charset="0"/>
            </a:endParaRPr>
          </a:p>
        </p:txBody>
      </p:sp>
      <p:sp>
        <p:nvSpPr>
          <p:cNvPr id="43" name="Rectangle 42"/>
          <p:cNvSpPr>
            <a:spLocks noChangeArrowheads="1"/>
          </p:cNvSpPr>
          <p:nvPr/>
        </p:nvSpPr>
        <p:spPr bwMode="auto">
          <a:xfrm>
            <a:off x="6736952" y="2513741"/>
            <a:ext cx="1879950" cy="565785"/>
          </a:xfrm>
          <a:prstGeom prst="rect">
            <a:avLst/>
          </a:prstGeom>
          <a:solidFill>
            <a:schemeClr val="accent4"/>
          </a:solidFill>
          <a:ln w="9525">
            <a:solidFill>
              <a:schemeClr val="tx1"/>
            </a:solidFill>
            <a:miter lim="800000"/>
            <a:headEnd/>
            <a:tailEnd/>
          </a:ln>
          <a:effectLst/>
        </p:spPr>
        <p:txBody>
          <a:bodyPr wrap="none" anchor="ctr"/>
          <a:lstStyle/>
          <a:p>
            <a:pPr>
              <a:defRPr/>
            </a:pPr>
            <a:r>
              <a:rPr lang="fi-FI" sz="1944" dirty="0" err="1">
                <a:solidFill>
                  <a:schemeClr val="bg1"/>
                </a:solidFill>
                <a:latin typeface="BellGothic BT" pitchFamily="34" charset="0"/>
              </a:rPr>
              <a:t>Communication</a:t>
            </a:r>
            <a:endParaRPr lang="en-GB" sz="1944" dirty="0">
              <a:solidFill>
                <a:schemeClr val="bg1"/>
              </a:solidFill>
              <a:latin typeface="BellGothic BT" pitchFamily="34" charset="0"/>
            </a:endParaRPr>
          </a:p>
          <a:p>
            <a:pPr>
              <a:defRPr/>
            </a:pPr>
            <a:r>
              <a:rPr lang="en-GB" sz="1944" dirty="0">
                <a:solidFill>
                  <a:schemeClr val="bg1"/>
                </a:solidFill>
                <a:latin typeface="BellGothic BT" pitchFamily="34" charset="0"/>
              </a:rPr>
              <a:t>(Bus, </a:t>
            </a:r>
            <a:r>
              <a:rPr lang="en-GB" sz="1944" dirty="0" err="1">
                <a:solidFill>
                  <a:schemeClr val="bg1"/>
                </a:solidFill>
                <a:latin typeface="BellGothic BT" pitchFamily="34" charset="0"/>
              </a:rPr>
              <a:t>IoT</a:t>
            </a:r>
            <a:r>
              <a:rPr lang="en-GB" sz="1944" dirty="0">
                <a:solidFill>
                  <a:schemeClr val="bg1"/>
                </a:solidFill>
                <a:latin typeface="BellGothic BT" pitchFamily="34" charset="0"/>
              </a:rPr>
              <a:t>, 5G)</a:t>
            </a:r>
            <a:endParaRPr lang="fi-FI" sz="1944" dirty="0">
              <a:solidFill>
                <a:schemeClr val="bg1"/>
              </a:solidFill>
              <a:latin typeface="BellGothic BT" pitchFamily="34" charset="0"/>
            </a:endParaRPr>
          </a:p>
        </p:txBody>
      </p:sp>
      <p:cxnSp>
        <p:nvCxnSpPr>
          <p:cNvPr id="50" name="AutoShape 15"/>
          <p:cNvCxnSpPr>
            <a:cxnSpLocks noChangeShapeType="1"/>
            <a:stCxn id="10" idx="2"/>
            <a:endCxn id="43" idx="2"/>
          </p:cNvCxnSpPr>
          <p:nvPr/>
        </p:nvCxnSpPr>
        <p:spPr bwMode="auto">
          <a:xfrm rot="5400000" flipH="1" flipV="1">
            <a:off x="6368518" y="2493637"/>
            <a:ext cx="722516" cy="1894298"/>
          </a:xfrm>
          <a:prstGeom prst="bentConnector3">
            <a:avLst>
              <a:gd name="adj1" fmla="val -28475"/>
            </a:avLst>
          </a:prstGeom>
          <a:noFill/>
          <a:ln w="2857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5"/>
          <p:cNvCxnSpPr>
            <a:cxnSpLocks noChangeShapeType="1"/>
            <a:stCxn id="43" idx="0"/>
            <a:endCxn id="11" idx="2"/>
          </p:cNvCxnSpPr>
          <p:nvPr/>
        </p:nvCxnSpPr>
        <p:spPr bwMode="auto">
          <a:xfrm rot="5400000" flipH="1" flipV="1">
            <a:off x="7424398" y="2261213"/>
            <a:ext cx="505059" cy="11430"/>
          </a:xfrm>
          <a:prstGeom prst="bentConnector3">
            <a:avLst>
              <a:gd name="adj1" fmla="val 50000"/>
            </a:avLst>
          </a:prstGeom>
          <a:noFill/>
          <a:ln w="2857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a:xfrm flipH="1">
            <a:off x="8183553" y="3079527"/>
            <a:ext cx="1" cy="1239871"/>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4" name="TextBox 13"/>
          <p:cNvSpPr txBox="1"/>
          <p:nvPr/>
        </p:nvSpPr>
        <p:spPr>
          <a:xfrm>
            <a:off x="7504176" y="4367829"/>
            <a:ext cx="1182624" cy="1200329"/>
          </a:xfrm>
          <a:prstGeom prst="rect">
            <a:avLst/>
          </a:prstGeom>
          <a:noFill/>
        </p:spPr>
        <p:txBody>
          <a:bodyPr wrap="square" rtlCol="0">
            <a:spAutoFit/>
          </a:bodyPr>
          <a:lstStyle/>
          <a:p>
            <a:r>
              <a:rPr lang="en-US" dirty="0"/>
              <a:t>Other systems and machines</a:t>
            </a:r>
            <a:endParaRPr lang="fi-FI" dirty="0"/>
          </a:p>
        </p:txBody>
      </p:sp>
      <p:sp>
        <p:nvSpPr>
          <p:cNvPr id="3" name="Oval 2">
            <a:extLst>
              <a:ext uri="{FF2B5EF4-FFF2-40B4-BE49-F238E27FC236}">
                <a16:creationId xmlns:a16="http://schemas.microsoft.com/office/drawing/2014/main" id="{303B5601-6CC5-4A88-B8B7-440CD7C26FC6}"/>
              </a:ext>
            </a:extLst>
          </p:cNvPr>
          <p:cNvSpPr/>
          <p:nvPr/>
        </p:nvSpPr>
        <p:spPr>
          <a:xfrm rot="5400000">
            <a:off x="1154682" y="2334469"/>
            <a:ext cx="1028124" cy="1605481"/>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LID4096" dirty="0"/>
          </a:p>
        </p:txBody>
      </p:sp>
      <p:sp>
        <p:nvSpPr>
          <p:cNvPr id="8" name="Rectangle 7">
            <a:extLst>
              <a:ext uri="{FF2B5EF4-FFF2-40B4-BE49-F238E27FC236}">
                <a16:creationId xmlns:a16="http://schemas.microsoft.com/office/drawing/2014/main" id="{C300E710-0161-4F0C-B2BC-5B3933C1148B}"/>
              </a:ext>
            </a:extLst>
          </p:cNvPr>
          <p:cNvSpPr/>
          <p:nvPr/>
        </p:nvSpPr>
        <p:spPr>
          <a:xfrm>
            <a:off x="1925706" y="4531686"/>
            <a:ext cx="918102" cy="7790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10844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596" b="4891"/>
          <a:stretch/>
        </p:blipFill>
        <p:spPr>
          <a:xfrm>
            <a:off x="6050369" y="231303"/>
            <a:ext cx="3093631" cy="236998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4731" y="2857500"/>
            <a:ext cx="2691765" cy="2546754"/>
          </a:xfrm>
          <a:prstGeom prst="rect">
            <a:avLst/>
          </a:prstGeom>
        </p:spPr>
      </p:pic>
      <p:sp>
        <p:nvSpPr>
          <p:cNvPr id="2" name="Title 1"/>
          <p:cNvSpPr>
            <a:spLocks noGrp="1"/>
          </p:cNvSpPr>
          <p:nvPr>
            <p:ph type="ctrTitle"/>
          </p:nvPr>
        </p:nvSpPr>
        <p:spPr/>
        <p:txBody>
          <a:bodyPr/>
          <a:lstStyle/>
          <a:p>
            <a:r>
              <a:rPr lang="fi-FI" dirty="0"/>
              <a:t>Piezoelectric</a:t>
            </a:r>
            <a:br>
              <a:rPr lang="fi-FI" dirty="0"/>
            </a:br>
            <a:r>
              <a:rPr lang="fi-FI" dirty="0"/>
              <a:t>stack actuators</a:t>
            </a:r>
          </a:p>
        </p:txBody>
      </p:sp>
      <p:sp>
        <p:nvSpPr>
          <p:cNvPr id="3" name="Content Placeholder 2"/>
          <p:cNvSpPr>
            <a:spLocks noGrp="1"/>
          </p:cNvSpPr>
          <p:nvPr>
            <p:ph sz="quarter" idx="14"/>
          </p:nvPr>
        </p:nvSpPr>
        <p:spPr>
          <a:xfrm>
            <a:off x="468314" y="1261611"/>
            <a:ext cx="8207374" cy="3540105"/>
          </a:xfrm>
        </p:spPr>
        <p:txBody>
          <a:bodyPr>
            <a:normAutofit/>
          </a:bodyPr>
          <a:lstStyle/>
          <a:p>
            <a:r>
              <a:rPr lang="fi-FI" dirty="0"/>
              <a:t>Very high force / size</a:t>
            </a:r>
          </a:p>
          <a:p>
            <a:pPr lvl="2"/>
            <a:r>
              <a:rPr lang="fi-FI" dirty="0"/>
              <a:t>For example </a:t>
            </a:r>
            <a:r>
              <a:rPr lang="fi-FI" sz="1000" dirty="0"/>
              <a:t>Ø</a:t>
            </a:r>
            <a:r>
              <a:rPr lang="fi-FI" dirty="0"/>
              <a:t>10 mm actuator -&gt; 1 kN</a:t>
            </a:r>
          </a:p>
          <a:p>
            <a:pPr lvl="2"/>
            <a:r>
              <a:rPr lang="fi-FI" dirty="0"/>
              <a:t>Comparable to hydraulics</a:t>
            </a:r>
          </a:p>
          <a:p>
            <a:r>
              <a:rPr lang="fi-FI" dirty="0" err="1"/>
              <a:t>Very</a:t>
            </a:r>
            <a:r>
              <a:rPr lang="fi-FI" dirty="0"/>
              <a:t> </a:t>
            </a:r>
            <a:r>
              <a:rPr lang="fi-FI" dirty="0" err="1"/>
              <a:t>low</a:t>
            </a:r>
            <a:r>
              <a:rPr lang="fi-FI" dirty="0"/>
              <a:t> </a:t>
            </a:r>
            <a:r>
              <a:rPr lang="fi-FI" dirty="0" err="1"/>
              <a:t>displacement</a:t>
            </a:r>
            <a:endParaRPr lang="fi-FI" dirty="0"/>
          </a:p>
          <a:p>
            <a:pPr lvl="2"/>
            <a:r>
              <a:rPr lang="fi-FI" dirty="0" err="1"/>
              <a:t>About</a:t>
            </a:r>
            <a:r>
              <a:rPr lang="fi-FI" dirty="0"/>
              <a:t> 0,1 % of </a:t>
            </a:r>
            <a:r>
              <a:rPr lang="fi-FI" dirty="0" err="1"/>
              <a:t>length</a:t>
            </a:r>
            <a:r>
              <a:rPr lang="fi-FI" dirty="0"/>
              <a:t> – 1 µm per 1 mm</a:t>
            </a:r>
          </a:p>
          <a:p>
            <a:pPr lvl="2"/>
            <a:r>
              <a:rPr lang="fi-FI" dirty="0" err="1"/>
              <a:t>Positioning</a:t>
            </a:r>
            <a:r>
              <a:rPr lang="fi-FI" dirty="0"/>
              <a:t> </a:t>
            </a:r>
            <a:r>
              <a:rPr lang="fi-FI" dirty="0" err="1"/>
              <a:t>resolution</a:t>
            </a:r>
            <a:r>
              <a:rPr lang="fi-FI" dirty="0"/>
              <a:t> in </a:t>
            </a:r>
            <a:r>
              <a:rPr lang="fi-FI" dirty="0" err="1"/>
              <a:t>nanometers</a:t>
            </a:r>
            <a:endParaRPr lang="fi-FI" dirty="0"/>
          </a:p>
          <a:p>
            <a:pPr lvl="2"/>
            <a:r>
              <a:rPr lang="fi-FI" dirty="0"/>
              <a:t>Can </a:t>
            </a:r>
            <a:r>
              <a:rPr lang="fi-FI" dirty="0" err="1"/>
              <a:t>be</a:t>
            </a:r>
            <a:r>
              <a:rPr lang="fi-FI" dirty="0"/>
              <a:t> </a:t>
            </a:r>
            <a:r>
              <a:rPr lang="fi-FI" dirty="0" err="1"/>
              <a:t>amplified</a:t>
            </a:r>
            <a:r>
              <a:rPr lang="fi-FI" dirty="0"/>
              <a:t> -&gt; </a:t>
            </a:r>
            <a:r>
              <a:rPr lang="fi-FI" dirty="0" err="1"/>
              <a:t>reduced</a:t>
            </a:r>
            <a:r>
              <a:rPr lang="fi-FI" dirty="0"/>
              <a:t> </a:t>
            </a:r>
            <a:r>
              <a:rPr lang="fi-FI" dirty="0" err="1"/>
              <a:t>stiffness</a:t>
            </a:r>
            <a:r>
              <a:rPr lang="fi-FI" dirty="0"/>
              <a:t> and </a:t>
            </a:r>
            <a:r>
              <a:rPr lang="fi-FI" dirty="0" err="1"/>
              <a:t>dynamics</a:t>
            </a:r>
            <a:endParaRPr lang="fi-FI" dirty="0"/>
          </a:p>
          <a:p>
            <a:r>
              <a:rPr lang="fi-FI" dirty="0" err="1"/>
              <a:t>High</a:t>
            </a:r>
            <a:r>
              <a:rPr lang="fi-FI" dirty="0"/>
              <a:t> dynamics</a:t>
            </a:r>
          </a:p>
          <a:p>
            <a:pPr lvl="2"/>
            <a:r>
              <a:rPr lang="fi-FI" dirty="0"/>
              <a:t>Sub-millisecond response</a:t>
            </a:r>
          </a:p>
          <a:p>
            <a:pPr lvl="2"/>
            <a:r>
              <a:rPr lang="fi-FI" dirty="0"/>
              <a:t>Frequencies up to 100 kHz</a:t>
            </a:r>
          </a:p>
        </p:txBody>
      </p:sp>
      <p:sp>
        <p:nvSpPr>
          <p:cNvPr id="4" name="TextBox 3"/>
          <p:cNvSpPr txBox="1"/>
          <p:nvPr/>
        </p:nvSpPr>
        <p:spPr>
          <a:xfrm>
            <a:off x="6480745" y="5161756"/>
            <a:ext cx="2771775" cy="164353"/>
          </a:xfrm>
          <a:prstGeom prst="rect">
            <a:avLst/>
          </a:prstGeom>
          <a:noFill/>
        </p:spPr>
        <p:txBody>
          <a:bodyPr wrap="square" lIns="71323" tIns="35662" rIns="71323" bIns="35662" rtlCol="0">
            <a:spAutoFit/>
          </a:bodyPr>
          <a:lstStyle/>
          <a:p>
            <a:r>
              <a:rPr lang="fi-FI" sz="600" dirty="0"/>
              <a:t>http://www.physikinstrumente.com/product-detail-page/p-604-202820.html</a:t>
            </a:r>
          </a:p>
        </p:txBody>
      </p:sp>
      <p:sp>
        <p:nvSpPr>
          <p:cNvPr id="6" name="TextBox 5"/>
          <p:cNvSpPr txBox="1"/>
          <p:nvPr/>
        </p:nvSpPr>
        <p:spPr>
          <a:xfrm>
            <a:off x="5643563" y="2736026"/>
            <a:ext cx="3221831" cy="148965"/>
          </a:xfrm>
          <a:prstGeom prst="rect">
            <a:avLst/>
          </a:prstGeom>
          <a:noFill/>
        </p:spPr>
        <p:txBody>
          <a:bodyPr wrap="square" lIns="71323" tIns="35662" rIns="71323" bIns="35662" rtlCol="0">
            <a:spAutoFit/>
          </a:bodyPr>
          <a:lstStyle/>
          <a:p>
            <a:r>
              <a:rPr lang="fi-FI" sz="500" dirty="0"/>
              <a:t>http://img.directindustry.com/images_di/photo-g/piezoelectric-actuators-linear-multilayer-13949-4710033.jpg</a:t>
            </a:r>
          </a:p>
        </p:txBody>
      </p:sp>
      <p:pic>
        <p:nvPicPr>
          <p:cNvPr id="1026" name="Picture 2" descr="Kuvahaun tulos haulle piezo actuator"/>
          <p:cNvPicPr>
            <a:picLocks noChangeAspect="1" noChangeArrowheads="1"/>
          </p:cNvPicPr>
          <p:nvPr/>
        </p:nvPicPr>
        <p:blipFill rotWithShape="1">
          <a:blip r:embed="rId5">
            <a:extLst>
              <a:ext uri="{28A0092B-C50C-407E-A947-70E740481C1C}">
                <a14:useLocalDpi xmlns:a14="http://schemas.microsoft.com/office/drawing/2010/main" val="0"/>
              </a:ext>
            </a:extLst>
          </a:blip>
          <a:srcRect l="16825" t="8448" r="15977" b="6856"/>
          <a:stretch/>
        </p:blipFill>
        <p:spPr bwMode="auto">
          <a:xfrm>
            <a:off x="4108482" y="3577315"/>
            <a:ext cx="2304256" cy="194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202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0721" y="409228"/>
            <a:ext cx="2875495" cy="367240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0" y="3462086"/>
            <a:ext cx="2857500" cy="153193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760953"/>
            <a:ext cx="2857500" cy="2032000"/>
          </a:xfrm>
          <a:prstGeom prst="rect">
            <a:avLst/>
          </a:prstGeom>
        </p:spPr>
      </p:pic>
      <p:sp>
        <p:nvSpPr>
          <p:cNvPr id="2" name="Title 1"/>
          <p:cNvSpPr>
            <a:spLocks noGrp="1"/>
          </p:cNvSpPr>
          <p:nvPr>
            <p:ph type="ctrTitle"/>
          </p:nvPr>
        </p:nvSpPr>
        <p:spPr/>
        <p:txBody>
          <a:bodyPr/>
          <a:lstStyle/>
          <a:p>
            <a:r>
              <a:rPr lang="fi-FI" dirty="0"/>
              <a:t>Piezoelectric</a:t>
            </a:r>
            <a:br>
              <a:rPr lang="fi-FI" dirty="0"/>
            </a:br>
            <a:r>
              <a:rPr lang="fi-FI" dirty="0"/>
              <a:t>benders</a:t>
            </a:r>
          </a:p>
        </p:txBody>
      </p:sp>
      <p:sp>
        <p:nvSpPr>
          <p:cNvPr id="3" name="Content Placeholder 2"/>
          <p:cNvSpPr>
            <a:spLocks noGrp="1"/>
          </p:cNvSpPr>
          <p:nvPr>
            <p:ph sz="quarter" idx="14"/>
          </p:nvPr>
        </p:nvSpPr>
        <p:spPr/>
        <p:txBody>
          <a:bodyPr/>
          <a:lstStyle/>
          <a:p>
            <a:r>
              <a:rPr lang="fi-FI" dirty="0"/>
              <a:t>Larger movement</a:t>
            </a:r>
          </a:p>
          <a:p>
            <a:pPr lvl="2"/>
            <a:r>
              <a:rPr lang="fi-FI" dirty="0"/>
              <a:t>Up to a millimeter</a:t>
            </a:r>
          </a:p>
          <a:p>
            <a:r>
              <a:rPr lang="fi-FI" dirty="0"/>
              <a:t>Low force</a:t>
            </a:r>
          </a:p>
          <a:p>
            <a:pPr lvl="2"/>
            <a:r>
              <a:rPr lang="fi-FI" dirty="0"/>
              <a:t>Benders &lt;2 N</a:t>
            </a:r>
          </a:p>
          <a:p>
            <a:pPr lvl="2"/>
            <a:r>
              <a:rPr lang="fi-FI" dirty="0"/>
              <a:t>Ring benders &lt;20 N</a:t>
            </a:r>
          </a:p>
          <a:p>
            <a:pPr marL="25200" lvl="1" indent="0">
              <a:buNone/>
            </a:pPr>
            <a:endParaRPr lang="fi-FI" dirty="0"/>
          </a:p>
        </p:txBody>
      </p:sp>
      <p:sp>
        <p:nvSpPr>
          <p:cNvPr id="4" name="TextBox 3"/>
          <p:cNvSpPr txBox="1"/>
          <p:nvPr/>
        </p:nvSpPr>
        <p:spPr>
          <a:xfrm>
            <a:off x="6934200" y="3088552"/>
            <a:ext cx="2714625" cy="164353"/>
          </a:xfrm>
          <a:prstGeom prst="rect">
            <a:avLst/>
          </a:prstGeom>
          <a:noFill/>
        </p:spPr>
        <p:txBody>
          <a:bodyPr wrap="square" lIns="71323" tIns="35662" rIns="71323" bIns="35662" rtlCol="0">
            <a:spAutoFit/>
          </a:bodyPr>
          <a:lstStyle/>
          <a:p>
            <a:r>
              <a:rPr lang="fi-FI" sz="600" dirty="0"/>
              <a:t>http://www.noliac.com/Actuators-7787.aspx</a:t>
            </a:r>
          </a:p>
        </p:txBody>
      </p:sp>
      <p:sp>
        <p:nvSpPr>
          <p:cNvPr id="11" name="TextBox 10"/>
          <p:cNvSpPr txBox="1"/>
          <p:nvPr/>
        </p:nvSpPr>
        <p:spPr>
          <a:xfrm>
            <a:off x="3640721" y="4297660"/>
            <a:ext cx="2528888" cy="164353"/>
          </a:xfrm>
          <a:prstGeom prst="rect">
            <a:avLst/>
          </a:prstGeom>
          <a:noFill/>
        </p:spPr>
        <p:txBody>
          <a:bodyPr wrap="square" lIns="71323" tIns="35662" rIns="71323" bIns="35662" rtlCol="0">
            <a:spAutoFit/>
          </a:bodyPr>
          <a:lstStyle/>
          <a:p>
            <a:r>
              <a:rPr lang="fi-FI" sz="600" dirty="0"/>
              <a:t>http://www.opli.net/img/magazine/eo/2012/news/bimorph_pc_pi.jpg</a:t>
            </a:r>
          </a:p>
        </p:txBody>
      </p:sp>
    </p:spTree>
    <p:extLst>
      <p:ext uri="{BB962C8B-B14F-4D97-AF65-F5344CB8AC3E}">
        <p14:creationId xmlns:p14="http://schemas.microsoft.com/office/powerpoint/2010/main" val="2677973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Piezo example</a:t>
            </a:r>
            <a:br>
              <a:rPr lang="fi-FI" dirty="0"/>
            </a:br>
            <a:r>
              <a:rPr lang="fi-FI" dirty="0"/>
              <a:t>application: micro gripper</a:t>
            </a:r>
          </a:p>
        </p:txBody>
      </p:sp>
      <p:sp>
        <p:nvSpPr>
          <p:cNvPr id="3" name="Content Placeholder 2"/>
          <p:cNvSpPr>
            <a:spLocks noGrp="1"/>
          </p:cNvSpPr>
          <p:nvPr>
            <p:ph sz="quarter" idx="14"/>
          </p:nvPr>
        </p:nvSpPr>
        <p:spPr>
          <a:xfrm>
            <a:off x="4427984" y="1254581"/>
            <a:ext cx="4537272" cy="3336083"/>
          </a:xfrm>
        </p:spPr>
        <p:txBody>
          <a:bodyPr/>
          <a:lstStyle/>
          <a:p>
            <a:r>
              <a:rPr lang="fi-FI" dirty="0"/>
              <a:t>Handles </a:t>
            </a:r>
            <a:r>
              <a:rPr lang="fi-FI" dirty="0" err="1"/>
              <a:t>small</a:t>
            </a:r>
            <a:r>
              <a:rPr lang="fi-FI" dirty="0"/>
              <a:t> </a:t>
            </a:r>
            <a:r>
              <a:rPr lang="fi-FI" dirty="0" err="1"/>
              <a:t>components</a:t>
            </a:r>
            <a:endParaRPr lang="fi-FI" dirty="0"/>
          </a:p>
          <a:p>
            <a:pPr lvl="2"/>
            <a:r>
              <a:rPr lang="fi-FI" dirty="0"/>
              <a:t>10-500 µm</a:t>
            </a:r>
          </a:p>
          <a:p>
            <a:r>
              <a:rPr lang="fi-FI" dirty="0"/>
              <a:t>2 double benders and 2 stacks</a:t>
            </a:r>
          </a:p>
          <a:p>
            <a:r>
              <a:rPr lang="fi-FI" dirty="0"/>
              <a:t>6 degrees of freedom</a:t>
            </a:r>
          </a:p>
          <a:p>
            <a:r>
              <a:rPr lang="fi-FI" dirty="0"/>
              <a:t>10 strain gages </a:t>
            </a:r>
            <a:br>
              <a:rPr lang="fi-FI" dirty="0"/>
            </a:br>
            <a:r>
              <a:rPr lang="fi-FI" dirty="0"/>
              <a:t>for position feedback</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732" t="21278" r="1359" b="1947"/>
          <a:stretch/>
        </p:blipFill>
        <p:spPr>
          <a:xfrm>
            <a:off x="395535" y="1261611"/>
            <a:ext cx="3589656" cy="3684121"/>
          </a:xfrm>
          <a:prstGeom prst="rect">
            <a:avLst/>
          </a:prstGeom>
        </p:spPr>
      </p:pic>
      <p:sp>
        <p:nvSpPr>
          <p:cNvPr id="5" name="TextBox 4"/>
          <p:cNvSpPr txBox="1"/>
          <p:nvPr/>
        </p:nvSpPr>
        <p:spPr>
          <a:xfrm>
            <a:off x="2246426" y="4986564"/>
            <a:ext cx="1835944" cy="256686"/>
          </a:xfrm>
          <a:prstGeom prst="rect">
            <a:avLst/>
          </a:prstGeom>
          <a:noFill/>
        </p:spPr>
        <p:txBody>
          <a:bodyPr wrap="square" lIns="71323" tIns="35662" rIns="71323" bIns="35662" rtlCol="0">
            <a:spAutoFit/>
          </a:bodyPr>
          <a:lstStyle/>
          <a:p>
            <a:r>
              <a:rPr lang="fi-FI" sz="600" dirty="0"/>
              <a:t>http://autsys.aalto.fi/en/MicroNanoRoboticsResults</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5961" t="8986" r="9521" b="18042"/>
          <a:stretch/>
        </p:blipFill>
        <p:spPr>
          <a:xfrm>
            <a:off x="4262701" y="3433564"/>
            <a:ext cx="3227268" cy="2088232"/>
          </a:xfrm>
          <a:prstGeom prst="rect">
            <a:avLst/>
          </a:prstGeom>
        </p:spPr>
      </p:pic>
    </p:spTree>
    <p:extLst>
      <p:ext uri="{BB962C8B-B14F-4D97-AF65-F5344CB8AC3E}">
        <p14:creationId xmlns:p14="http://schemas.microsoft.com/office/powerpoint/2010/main" val="2421934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92" y="-6531"/>
            <a:ext cx="2375496" cy="17314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528" y="1757052"/>
            <a:ext cx="5068626" cy="3610132"/>
          </a:xfrm>
          <a:prstGeom prst="rect">
            <a:avLst/>
          </a:prstGeom>
        </p:spPr>
      </p:pic>
      <p:sp>
        <p:nvSpPr>
          <p:cNvPr id="2" name="Title 1"/>
          <p:cNvSpPr>
            <a:spLocks noGrp="1"/>
          </p:cNvSpPr>
          <p:nvPr>
            <p:ph type="ctrTitle"/>
          </p:nvPr>
        </p:nvSpPr>
        <p:spPr/>
        <p:txBody>
          <a:bodyPr/>
          <a:lstStyle/>
          <a:p>
            <a:r>
              <a:rPr lang="fi-FI" dirty="0"/>
              <a:t>Piezoelectric motor</a:t>
            </a:r>
          </a:p>
        </p:txBody>
      </p:sp>
      <p:sp>
        <p:nvSpPr>
          <p:cNvPr id="3" name="Content Placeholder 2"/>
          <p:cNvSpPr>
            <a:spLocks noGrp="1"/>
          </p:cNvSpPr>
          <p:nvPr>
            <p:ph sz="quarter" idx="14"/>
          </p:nvPr>
        </p:nvSpPr>
        <p:spPr/>
        <p:txBody>
          <a:bodyPr/>
          <a:lstStyle/>
          <a:p>
            <a:r>
              <a:rPr lang="fi-FI" dirty="0"/>
              <a:t>”Piezoelectric stepping motor”</a:t>
            </a:r>
          </a:p>
          <a:p>
            <a:pPr lvl="2"/>
            <a:r>
              <a:rPr lang="fi-FI" dirty="0"/>
              <a:t>Small steps -&gt; high precision</a:t>
            </a:r>
          </a:p>
          <a:p>
            <a:r>
              <a:rPr lang="fi-FI" dirty="0"/>
              <a:t>Also known as ultrasonic motor</a:t>
            </a:r>
          </a:p>
          <a:p>
            <a:pPr lvl="2"/>
            <a:r>
              <a:rPr lang="fi-FI" dirty="0"/>
              <a:t>Stepping frequency &gt;20 kHz</a:t>
            </a:r>
          </a:p>
          <a:p>
            <a:r>
              <a:rPr lang="fi-FI" dirty="0"/>
              <a:t>Used widely as camera</a:t>
            </a:r>
            <a:br>
              <a:rPr lang="fi-FI" dirty="0"/>
            </a:br>
            <a:r>
              <a:rPr lang="fi-FI" dirty="0"/>
              <a:t>autofocus motor</a:t>
            </a:r>
          </a:p>
          <a:p>
            <a:r>
              <a:rPr lang="fi-FI" dirty="0"/>
              <a:t>Rotating or linear</a:t>
            </a:r>
          </a:p>
          <a:p>
            <a:r>
              <a:rPr lang="fi-FI" dirty="0"/>
              <a:t>Low cost, compact, high force/size</a:t>
            </a:r>
          </a:p>
        </p:txBody>
      </p:sp>
      <p:sp>
        <p:nvSpPr>
          <p:cNvPr id="4" name="TextBox 3"/>
          <p:cNvSpPr txBox="1"/>
          <p:nvPr/>
        </p:nvSpPr>
        <p:spPr>
          <a:xfrm>
            <a:off x="4801240" y="5326987"/>
            <a:ext cx="3508672" cy="164353"/>
          </a:xfrm>
          <a:prstGeom prst="rect">
            <a:avLst/>
          </a:prstGeom>
          <a:noFill/>
        </p:spPr>
        <p:txBody>
          <a:bodyPr wrap="square" lIns="71323" tIns="35662" rIns="71323" bIns="35662" rtlCol="0">
            <a:spAutoFit/>
          </a:bodyPr>
          <a:lstStyle/>
          <a:p>
            <a:r>
              <a:rPr lang="fi-FI" sz="600" dirty="0"/>
              <a:t>http://en.wikipedia.org/wiki/Piezoelectric_motor#mediaviewer/File:Piezomotor_type_inchworm.gif</a:t>
            </a:r>
          </a:p>
        </p:txBody>
      </p:sp>
      <p:sp>
        <p:nvSpPr>
          <p:cNvPr id="5" name="Rectangle 4"/>
          <p:cNvSpPr/>
          <p:nvPr/>
        </p:nvSpPr>
        <p:spPr>
          <a:xfrm>
            <a:off x="5991013" y="48624"/>
            <a:ext cx="4572000" cy="184666"/>
          </a:xfrm>
          <a:prstGeom prst="rect">
            <a:avLst/>
          </a:prstGeom>
        </p:spPr>
        <p:txBody>
          <a:bodyPr>
            <a:spAutoFit/>
          </a:bodyPr>
          <a:lstStyle/>
          <a:p>
            <a:r>
              <a:rPr lang="en-US" sz="600" dirty="0"/>
              <a:t>http://www.motioncontroltips.com/faq-what-are-piezo-elements-and-piezo-motors/</a:t>
            </a:r>
          </a:p>
        </p:txBody>
      </p:sp>
    </p:spTree>
    <p:extLst>
      <p:ext uri="{BB962C8B-B14F-4D97-AF65-F5344CB8AC3E}">
        <p14:creationId xmlns:p14="http://schemas.microsoft.com/office/powerpoint/2010/main" val="1538481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err="1"/>
              <a:t>Miniature</a:t>
            </a:r>
            <a:r>
              <a:rPr lang="fi-FI" dirty="0"/>
              <a:t> </a:t>
            </a:r>
            <a:r>
              <a:rPr lang="fi-FI" dirty="0" err="1"/>
              <a:t>piezoelectric</a:t>
            </a:r>
            <a:r>
              <a:rPr lang="fi-FI" dirty="0"/>
              <a:t> </a:t>
            </a:r>
            <a:r>
              <a:rPr lang="fi-FI" dirty="0" err="1"/>
              <a:t>linear</a:t>
            </a:r>
            <a:r>
              <a:rPr lang="fi-FI" dirty="0"/>
              <a:t> </a:t>
            </a:r>
            <a:r>
              <a:rPr lang="fi-FI" dirty="0" err="1"/>
              <a:t>motor</a:t>
            </a:r>
            <a:endParaRPr lang="en-US"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34</a:t>
            </a:fld>
            <a:endParaRPr lang="fi-FI"/>
          </a:p>
        </p:txBody>
      </p:sp>
      <p:pic>
        <p:nvPicPr>
          <p:cNvPr id="8" name="Tiny Squiggle piezo linear motor on penny">
            <a:hlinkClick r:id="" action="ppaction://media"/>
            <a:extLst>
              <a:ext uri="{FF2B5EF4-FFF2-40B4-BE49-F238E27FC236}">
                <a16:creationId xmlns:a16="http://schemas.microsoft.com/office/drawing/2014/main" id="{2F254D9D-7C3F-2754-EA29-EC2E033B9739}"/>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1475656" y="965837"/>
            <a:ext cx="5822900" cy="4367695"/>
          </a:xfrm>
        </p:spPr>
      </p:pic>
    </p:spTree>
    <p:extLst>
      <p:ext uri="{BB962C8B-B14F-4D97-AF65-F5344CB8AC3E}">
        <p14:creationId xmlns:p14="http://schemas.microsoft.com/office/powerpoint/2010/main" val="242787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791" y="2000475"/>
            <a:ext cx="6110391" cy="3439277"/>
          </a:xfrm>
          <a:prstGeom prst="rect">
            <a:avLst/>
          </a:prstGeom>
        </p:spPr>
      </p:pic>
      <p:sp>
        <p:nvSpPr>
          <p:cNvPr id="2" name="Title 1"/>
          <p:cNvSpPr>
            <a:spLocks noGrp="1"/>
          </p:cNvSpPr>
          <p:nvPr>
            <p:ph type="ctrTitle"/>
          </p:nvPr>
        </p:nvSpPr>
        <p:spPr/>
        <p:txBody>
          <a:bodyPr/>
          <a:lstStyle/>
          <a:p>
            <a:r>
              <a:rPr lang="fi-FI" dirty="0"/>
              <a:t>Magnetorheological (MR) fluid</a:t>
            </a:r>
          </a:p>
        </p:txBody>
      </p:sp>
      <p:sp>
        <p:nvSpPr>
          <p:cNvPr id="3" name="Content Placeholder 2"/>
          <p:cNvSpPr>
            <a:spLocks noGrp="1"/>
          </p:cNvSpPr>
          <p:nvPr>
            <p:ph sz="quarter" idx="14"/>
          </p:nvPr>
        </p:nvSpPr>
        <p:spPr/>
        <p:txBody>
          <a:bodyPr/>
          <a:lstStyle/>
          <a:p>
            <a:r>
              <a:rPr lang="fi-FI" dirty="0"/>
              <a:t>Hydraulic fluid (oil) with iron particles</a:t>
            </a:r>
          </a:p>
          <a:p>
            <a:r>
              <a:rPr lang="fi-FI" dirty="0"/>
              <a:t>Magnetic field controls the yield stress (”viscosity”) of the fluid</a:t>
            </a:r>
          </a:p>
          <a:p>
            <a:r>
              <a:rPr lang="fi-FI" dirty="0"/>
              <a:t>Applied in semiactive dampers</a:t>
            </a:r>
          </a:p>
          <a:p>
            <a:endParaRPr lang="fi-FI"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35</a:t>
            </a:fld>
            <a:endParaRPr lang="fi-FI"/>
          </a:p>
        </p:txBody>
      </p:sp>
      <p:sp>
        <p:nvSpPr>
          <p:cNvPr id="8" name="Rectangle 7"/>
          <p:cNvSpPr/>
          <p:nvPr/>
        </p:nvSpPr>
        <p:spPr>
          <a:xfrm>
            <a:off x="5519798" y="5271368"/>
            <a:ext cx="1681871" cy="215444"/>
          </a:xfrm>
          <a:prstGeom prst="rect">
            <a:avLst/>
          </a:prstGeom>
        </p:spPr>
        <p:txBody>
          <a:bodyPr wrap="none">
            <a:spAutoFit/>
          </a:bodyPr>
          <a:lstStyle/>
          <a:p>
            <a:r>
              <a:rPr lang="fi-FI" sz="800" dirty="0"/>
              <a:t>http://www.gizmag.com/go/5752/</a:t>
            </a:r>
          </a:p>
        </p:txBody>
      </p:sp>
    </p:spTree>
    <p:extLst>
      <p:ext uri="{BB962C8B-B14F-4D97-AF65-F5344CB8AC3E}">
        <p14:creationId xmlns:p14="http://schemas.microsoft.com/office/powerpoint/2010/main" val="777978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Other active materials</a:t>
            </a:r>
          </a:p>
        </p:txBody>
      </p:sp>
      <p:sp>
        <p:nvSpPr>
          <p:cNvPr id="3" name="Content Placeholder 2"/>
          <p:cNvSpPr>
            <a:spLocks noGrp="1"/>
          </p:cNvSpPr>
          <p:nvPr>
            <p:ph sz="quarter" idx="14"/>
          </p:nvPr>
        </p:nvSpPr>
        <p:spPr/>
        <p:txBody>
          <a:bodyPr/>
          <a:lstStyle/>
          <a:p>
            <a:r>
              <a:rPr lang="fi-FI" dirty="0"/>
              <a:t>Magnetostrictive materials</a:t>
            </a:r>
          </a:p>
          <a:p>
            <a:pPr lvl="2"/>
            <a:r>
              <a:rPr lang="fi-FI" dirty="0"/>
              <a:t>Change in magnetic field – 0.1-0.2 % strain in material</a:t>
            </a:r>
          </a:p>
          <a:p>
            <a:pPr lvl="2"/>
            <a:r>
              <a:rPr lang="fi-FI" dirty="0"/>
              <a:t>High force</a:t>
            </a:r>
          </a:p>
          <a:p>
            <a:r>
              <a:rPr lang="fi-FI" dirty="0"/>
              <a:t>Electrostrictive materials</a:t>
            </a:r>
          </a:p>
          <a:p>
            <a:pPr lvl="2"/>
            <a:r>
              <a:rPr lang="fi-FI" dirty="0"/>
              <a:t>Electric field</a:t>
            </a:r>
          </a:p>
          <a:p>
            <a:r>
              <a:rPr lang="fi-FI" dirty="0"/>
              <a:t>Shape memory alloys (SMA, memory metal)</a:t>
            </a:r>
          </a:p>
          <a:p>
            <a:pPr lvl="2"/>
            <a:r>
              <a:rPr lang="fi-FI" dirty="0"/>
              <a:t>Change in temperature -&gt; change in shape</a:t>
            </a:r>
          </a:p>
          <a:p>
            <a:r>
              <a:rPr lang="fi-FI" dirty="0"/>
              <a:t>(Ferro-) Magnetic shape memory alloys</a:t>
            </a:r>
          </a:p>
          <a:p>
            <a:pPr lvl="2"/>
            <a:r>
              <a:rPr lang="fi-FI" dirty="0"/>
              <a:t>Change in magnetic field – up to 10 % change in dimensions</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36</a:t>
            </a:fld>
            <a:endParaRPr lang="fi-FI"/>
          </a:p>
        </p:txBody>
      </p:sp>
    </p:spTree>
    <p:extLst>
      <p:ext uri="{BB962C8B-B14F-4D97-AF65-F5344CB8AC3E}">
        <p14:creationId xmlns:p14="http://schemas.microsoft.com/office/powerpoint/2010/main" val="102030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fi-FI" dirty="0"/>
              <a:t>MEMS actuators</a:t>
            </a:r>
          </a:p>
        </p:txBody>
      </p:sp>
      <p:sp>
        <p:nvSpPr>
          <p:cNvPr id="4" name="Date Placeholder 3"/>
          <p:cNvSpPr>
            <a:spLocks noGrp="1"/>
          </p:cNvSpPr>
          <p:nvPr>
            <p:ph type="dt" sz="half" idx="4294967295"/>
          </p:nvPr>
        </p:nvSpPr>
        <p:spPr>
          <a:xfrm>
            <a:off x="5524500" y="5149850"/>
            <a:ext cx="3619500" cy="155575"/>
          </a:xfrm>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4294967295"/>
          </p:nvPr>
        </p:nvSpPr>
        <p:spPr>
          <a:xfrm>
            <a:off x="5524500" y="5305425"/>
            <a:ext cx="3619500" cy="134938"/>
          </a:xfrm>
        </p:spPr>
        <p:txBody>
          <a:bodyPr/>
          <a:lstStyle/>
          <a:p>
            <a:pPr>
              <a:defRPr/>
            </a:pPr>
            <a:fld id="{49EFD4B7-1CC6-864B-A72A-C978B70BBA9B}" type="slidenum">
              <a:rPr lang="fi-FI" smtClean="0"/>
              <a:pPr>
                <a:defRPr/>
              </a:pPr>
              <a:t>37</a:t>
            </a:fld>
            <a:endParaRPr lang="fi-FI"/>
          </a:p>
        </p:txBody>
      </p:sp>
    </p:spTree>
    <p:extLst>
      <p:ext uri="{BB962C8B-B14F-4D97-AF65-F5344CB8AC3E}">
        <p14:creationId xmlns:p14="http://schemas.microsoft.com/office/powerpoint/2010/main" val="4244738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MEMS </a:t>
            </a:r>
            <a:r>
              <a:rPr lang="fi-FI" dirty="0" err="1"/>
              <a:t>actuators</a:t>
            </a:r>
            <a:endParaRPr lang="fi-FI" dirty="0"/>
          </a:p>
        </p:txBody>
      </p:sp>
      <p:sp>
        <p:nvSpPr>
          <p:cNvPr id="3" name="Content Placeholder 2"/>
          <p:cNvSpPr>
            <a:spLocks noGrp="1"/>
          </p:cNvSpPr>
          <p:nvPr>
            <p:ph sz="quarter" idx="14"/>
          </p:nvPr>
        </p:nvSpPr>
        <p:spPr/>
        <p:txBody>
          <a:bodyPr/>
          <a:lstStyle/>
          <a:p>
            <a:r>
              <a:rPr lang="fi-FI" dirty="0"/>
              <a:t>Electrostatic comb drive</a:t>
            </a:r>
          </a:p>
          <a:p>
            <a:pPr lvl="2"/>
            <a:r>
              <a:rPr lang="fi-FI"/>
              <a:t>Displacement max</a:t>
            </a:r>
            <a:br>
              <a:rPr lang="fi-FI" dirty="0"/>
            </a:br>
            <a:r>
              <a:rPr lang="fi-FI" dirty="0"/>
              <a:t>few micrometers</a:t>
            </a:r>
          </a:p>
          <a:p>
            <a:endParaRPr lang="fi-FI" dirty="0"/>
          </a:p>
          <a:p>
            <a:endParaRPr lang="fi-FI" dirty="0"/>
          </a:p>
          <a:p>
            <a:r>
              <a:rPr lang="fi-FI" dirty="0" err="1"/>
              <a:t>Thermal</a:t>
            </a:r>
            <a:r>
              <a:rPr lang="fi-FI" dirty="0"/>
              <a:t> </a:t>
            </a:r>
            <a:r>
              <a:rPr lang="fi-FI" dirty="0" err="1"/>
              <a:t>actuators</a:t>
            </a:r>
            <a:endParaRPr lang="fi-FI" dirty="0"/>
          </a:p>
          <a:p>
            <a:endParaRPr lang="fi-FI"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38</a:t>
            </a:fld>
            <a:endParaRPr lang="fi-FI"/>
          </a:p>
        </p:txBody>
      </p:sp>
      <p:pic>
        <p:nvPicPr>
          <p:cNvPr id="4098" name="Picture 2" descr="X:\T203\education\kon41\Kurssit\3140\2014-2015 Autumn\Lectures\9. Other actuators\Kuvat\mem_ratch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697260"/>
            <a:ext cx="2808312" cy="27802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336196" y="448550"/>
            <a:ext cx="2448272" cy="107722"/>
          </a:xfrm>
          <a:prstGeom prst="rect">
            <a:avLst/>
          </a:prstGeom>
          <a:noFill/>
        </p:spPr>
        <p:txBody>
          <a:bodyPr wrap="square" lIns="0" tIns="0" rIns="0" bIns="0" rtlCol="0">
            <a:spAutoFit/>
          </a:bodyPr>
          <a:lstStyle/>
          <a:p>
            <a:r>
              <a:rPr lang="fi-FI" sz="700" b="1" dirty="0"/>
              <a:t>https://www.mems.sandia.gov/about/actuators.html#ref4</a:t>
            </a:r>
          </a:p>
        </p:txBody>
      </p:sp>
      <p:pic>
        <p:nvPicPr>
          <p:cNvPr id="4099" name="Picture 3" descr="X:\T203\education\kon41\Kurssit\3140\2014-2015 Autumn\Lectures\9. Other actuators\Kuvat\thermal_mems.gif"/>
          <p:cNvPicPr>
            <a:picLocks noChangeAspect="1" noChangeArrowheads="1"/>
          </p:cNvPicPr>
          <p:nvPr/>
        </p:nvPicPr>
        <p:blipFill rotWithShape="1">
          <a:blip r:embed="rId4">
            <a:extLst>
              <a:ext uri="{28A0092B-C50C-407E-A947-70E740481C1C}">
                <a14:useLocalDpi xmlns:a14="http://schemas.microsoft.com/office/drawing/2010/main" val="0"/>
              </a:ext>
            </a:extLst>
          </a:blip>
          <a:srcRect t="-4" r="51091" b="67093"/>
          <a:stretch/>
        </p:blipFill>
        <p:spPr bwMode="auto">
          <a:xfrm>
            <a:off x="3002798" y="2953245"/>
            <a:ext cx="3153378" cy="17678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X:\T203\education\kon41\Kurssit\3140\2014-2015 Autumn\Lectures\9. Other actuators\Kuvat\comb_drive_meme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3193" y="913283"/>
            <a:ext cx="2464109" cy="17783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154170" y="4838300"/>
            <a:ext cx="2304256" cy="215444"/>
          </a:xfrm>
          <a:prstGeom prst="rect">
            <a:avLst/>
          </a:prstGeom>
          <a:noFill/>
        </p:spPr>
        <p:txBody>
          <a:bodyPr wrap="square" lIns="0" tIns="0" rIns="0" bIns="0" rtlCol="0">
            <a:spAutoFit/>
          </a:bodyPr>
          <a:lstStyle/>
          <a:p>
            <a:r>
              <a:rPr lang="fi-FI" sz="700" b="1" dirty="0"/>
              <a:t>http://compliantmechanisms.byu.edu/content/</a:t>
            </a:r>
            <a:br>
              <a:rPr lang="fi-FI" sz="700" b="1" dirty="0"/>
            </a:br>
            <a:r>
              <a:rPr lang="fi-FI" sz="700" b="1" dirty="0" err="1"/>
              <a:t>introduction-microelectromechanical-systems-mems</a:t>
            </a:r>
            <a:endParaRPr lang="fi-FI" sz="700" b="1" dirty="0"/>
          </a:p>
        </p:txBody>
      </p:sp>
    </p:spTree>
    <p:extLst>
      <p:ext uri="{BB962C8B-B14F-4D97-AF65-F5344CB8AC3E}">
        <p14:creationId xmlns:p14="http://schemas.microsoft.com/office/powerpoint/2010/main" val="2873685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Comb drive</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39</a:t>
            </a:fld>
            <a:endParaRPr lang="fi-FI"/>
          </a:p>
        </p:txBody>
      </p:sp>
      <p:pic>
        <p:nvPicPr>
          <p:cNvPr id="8" name="MEMS-based clamp with a passive hold function for precision position retaining of micro manipulators">
            <a:hlinkClick r:id="" action="ppaction://media"/>
            <a:extLst>
              <a:ext uri="{FF2B5EF4-FFF2-40B4-BE49-F238E27FC236}">
                <a16:creationId xmlns:a16="http://schemas.microsoft.com/office/drawing/2014/main" id="{B27EEA3F-8DF6-5D67-5B54-0BCCFA8CAFDD}"/>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2347913" y="1262063"/>
            <a:ext cx="4446587" cy="3335337"/>
          </a:xfrm>
        </p:spPr>
      </p:pic>
    </p:spTree>
    <p:extLst>
      <p:ext uri="{BB962C8B-B14F-4D97-AF65-F5344CB8AC3E}">
        <p14:creationId xmlns:p14="http://schemas.microsoft.com/office/powerpoint/2010/main" val="172558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i-FI" dirty="0" err="1"/>
              <a:t>Lecture</a:t>
            </a:r>
            <a:r>
              <a:rPr lang="fi-FI" dirty="0"/>
              <a:t> </a:t>
            </a:r>
            <a:r>
              <a:rPr lang="fi-FI" dirty="0" err="1"/>
              <a:t>overview</a:t>
            </a:r>
            <a:r>
              <a:rPr lang="fi-FI" dirty="0"/>
              <a:t> &amp; </a:t>
            </a:r>
            <a:r>
              <a:rPr lang="fi-FI" dirty="0" err="1"/>
              <a:t>learning</a:t>
            </a:r>
            <a:r>
              <a:rPr lang="fi-FI" dirty="0"/>
              <a:t> </a:t>
            </a:r>
            <a:r>
              <a:rPr lang="fi-FI" dirty="0" err="1"/>
              <a:t>outcome</a:t>
            </a:r>
            <a:endParaRPr lang="fi-FI" dirty="0"/>
          </a:p>
        </p:txBody>
      </p:sp>
      <p:sp>
        <p:nvSpPr>
          <p:cNvPr id="5" name="Content Placeholder 4"/>
          <p:cNvSpPr>
            <a:spLocks noGrp="1"/>
          </p:cNvSpPr>
          <p:nvPr>
            <p:ph sz="quarter" idx="14"/>
          </p:nvPr>
        </p:nvSpPr>
        <p:spPr>
          <a:xfrm>
            <a:off x="468312" y="913284"/>
            <a:ext cx="8207374" cy="3336083"/>
          </a:xfrm>
        </p:spPr>
        <p:txBody>
          <a:bodyPr/>
          <a:lstStyle/>
          <a:p>
            <a:r>
              <a:rPr lang="fi-FI" dirty="0" err="1"/>
              <a:t>Pneumatics</a:t>
            </a:r>
            <a:endParaRPr lang="fi-FI" dirty="0"/>
          </a:p>
          <a:p>
            <a:r>
              <a:rPr lang="fi-FI" dirty="0"/>
              <a:t>Linear motion </a:t>
            </a:r>
            <a:r>
              <a:rPr lang="fi-FI" dirty="0" err="1"/>
              <a:t>with</a:t>
            </a:r>
            <a:r>
              <a:rPr lang="fi-FI" dirty="0"/>
              <a:t> </a:t>
            </a:r>
            <a:r>
              <a:rPr lang="fi-FI" dirty="0" err="1"/>
              <a:t>electromagnetic</a:t>
            </a:r>
            <a:r>
              <a:rPr lang="fi-FI" dirty="0"/>
              <a:t> devices</a:t>
            </a:r>
          </a:p>
          <a:p>
            <a:pPr lvl="2"/>
            <a:r>
              <a:rPr lang="fi-FI" dirty="0"/>
              <a:t>Conversion from rotary motion</a:t>
            </a:r>
          </a:p>
          <a:p>
            <a:pPr lvl="2"/>
            <a:r>
              <a:rPr lang="fi-FI" dirty="0"/>
              <a:t>Solenoid</a:t>
            </a:r>
          </a:p>
          <a:p>
            <a:pPr lvl="2"/>
            <a:r>
              <a:rPr lang="fi-FI" dirty="0"/>
              <a:t>Voice coil</a:t>
            </a:r>
          </a:p>
          <a:p>
            <a:pPr lvl="2"/>
            <a:r>
              <a:rPr lang="fi-FI" dirty="0"/>
              <a:t>Linear electric motors</a:t>
            </a:r>
          </a:p>
          <a:p>
            <a:r>
              <a:rPr lang="fi-FI" dirty="0"/>
              <a:t>Active materials</a:t>
            </a:r>
          </a:p>
          <a:p>
            <a:pPr lvl="2"/>
            <a:r>
              <a:rPr lang="fi-FI" dirty="0"/>
              <a:t>Piezoelectric actuators</a:t>
            </a:r>
          </a:p>
          <a:p>
            <a:pPr lvl="2"/>
            <a:r>
              <a:rPr lang="fi-FI" dirty="0"/>
              <a:t>Magnetorheological fluid</a:t>
            </a:r>
          </a:p>
          <a:p>
            <a:r>
              <a:rPr lang="fi-FI" dirty="0"/>
              <a:t>MEMS </a:t>
            </a:r>
            <a:r>
              <a:rPr lang="fi-FI" dirty="0" err="1"/>
              <a:t>actuators</a:t>
            </a:r>
            <a:endParaRPr lang="fi-FI" dirty="0"/>
          </a:p>
          <a:p>
            <a:endParaRPr lang="fi-FI" sz="1400" dirty="0"/>
          </a:p>
          <a:p>
            <a:r>
              <a:rPr lang="fi-FI" dirty="0">
                <a:sym typeface="Wingdings" panose="05000000000000000000" pitchFamily="2" charset="2"/>
              </a:rPr>
              <a:t></a:t>
            </a:r>
            <a:r>
              <a:rPr lang="fi-FI" dirty="0"/>
              <a:t> </a:t>
            </a:r>
            <a:r>
              <a:rPr lang="fi-FI" dirty="0" err="1"/>
              <a:t>Know</a:t>
            </a:r>
            <a:r>
              <a:rPr lang="fi-FI" dirty="0"/>
              <a:t> </a:t>
            </a:r>
            <a:r>
              <a:rPr lang="fi-FI" dirty="0" err="1"/>
              <a:t>the</a:t>
            </a:r>
            <a:r>
              <a:rPr lang="fi-FI" dirty="0"/>
              <a:t> operating </a:t>
            </a:r>
            <a:r>
              <a:rPr lang="fi-FI" dirty="0" err="1"/>
              <a:t>principle</a:t>
            </a:r>
            <a:r>
              <a:rPr lang="fi-FI" dirty="0"/>
              <a:t> of </a:t>
            </a:r>
            <a:r>
              <a:rPr lang="fi-FI" dirty="0" err="1"/>
              <a:t>multiple</a:t>
            </a:r>
            <a:r>
              <a:rPr lang="fi-FI" dirty="0"/>
              <a:t> ”</a:t>
            </a:r>
            <a:r>
              <a:rPr lang="fi-FI" dirty="0" err="1"/>
              <a:t>other</a:t>
            </a:r>
            <a:r>
              <a:rPr lang="fi-FI" dirty="0"/>
              <a:t> </a:t>
            </a:r>
            <a:r>
              <a:rPr lang="fi-FI" dirty="0" err="1"/>
              <a:t>actuators</a:t>
            </a:r>
            <a:r>
              <a:rPr lang="fi-FI" dirty="0"/>
              <a:t>”</a:t>
            </a:r>
          </a:p>
          <a:p>
            <a:endParaRPr lang="fi-FI" dirty="0"/>
          </a:p>
        </p:txBody>
      </p:sp>
    </p:spTree>
    <p:extLst>
      <p:ext uri="{BB962C8B-B14F-4D97-AF65-F5344CB8AC3E}">
        <p14:creationId xmlns:p14="http://schemas.microsoft.com/office/powerpoint/2010/main" val="252994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sz="2800" dirty="0"/>
              <a:t>MEMS </a:t>
            </a:r>
            <a:r>
              <a:rPr lang="fi-FI" sz="2800" dirty="0" err="1"/>
              <a:t>stepper</a:t>
            </a:r>
            <a:r>
              <a:rPr lang="fi-FI" sz="2800" dirty="0"/>
              <a:t> </a:t>
            </a:r>
            <a:r>
              <a:rPr lang="fi-FI" sz="2800" dirty="0" err="1"/>
              <a:t>with</a:t>
            </a:r>
            <a:r>
              <a:rPr lang="fi-FI" sz="2800" dirty="0"/>
              <a:t> </a:t>
            </a:r>
            <a:r>
              <a:rPr lang="fi-FI" sz="2800" dirty="0" err="1"/>
              <a:t>integrated</a:t>
            </a:r>
            <a:r>
              <a:rPr lang="fi-FI" sz="2800" dirty="0"/>
              <a:t> position </a:t>
            </a:r>
            <a:r>
              <a:rPr lang="fi-FI" sz="2800" dirty="0" err="1"/>
              <a:t>sensor</a:t>
            </a:r>
            <a:endParaRPr lang="fi-FI" sz="2800"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40</a:t>
            </a:fld>
            <a:endParaRPr lang="fi-FI"/>
          </a:p>
        </p:txBody>
      </p:sp>
      <p:pic>
        <p:nvPicPr>
          <p:cNvPr id="8" name="Single-Mask Rotary Stepper Micromotor Fabricated with SOI Technology">
            <a:hlinkClick r:id="" action="ppaction://media"/>
            <a:extLst>
              <a:ext uri="{FF2B5EF4-FFF2-40B4-BE49-F238E27FC236}">
                <a16:creationId xmlns:a16="http://schemas.microsoft.com/office/drawing/2014/main" id="{A8D35744-A61B-52AC-2A9C-AC8204D9EE3A}"/>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2347913" y="1262063"/>
            <a:ext cx="4446587" cy="3335337"/>
          </a:xfrm>
        </p:spPr>
      </p:pic>
    </p:spTree>
    <p:extLst>
      <p:ext uri="{BB962C8B-B14F-4D97-AF65-F5344CB8AC3E}">
        <p14:creationId xmlns:p14="http://schemas.microsoft.com/office/powerpoint/2010/main" val="203392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2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fi-FI" dirty="0"/>
              <a:t>Digital </a:t>
            </a:r>
            <a:r>
              <a:rPr lang="fi-FI" dirty="0" err="1"/>
              <a:t>micromirror</a:t>
            </a:r>
            <a:r>
              <a:rPr lang="fi-FI" dirty="0"/>
              <a:t> </a:t>
            </a:r>
            <a:r>
              <a:rPr lang="fi-FI" dirty="0" err="1"/>
              <a:t>device</a:t>
            </a:r>
            <a:r>
              <a:rPr lang="fi-FI" dirty="0"/>
              <a:t> (DMD)</a:t>
            </a:r>
          </a:p>
          <a:p>
            <a:pPr lvl="2"/>
            <a:r>
              <a:rPr lang="fi-FI" dirty="0"/>
              <a:t>4k </a:t>
            </a:r>
            <a:r>
              <a:rPr lang="fi-FI" dirty="0" err="1"/>
              <a:t>projector</a:t>
            </a:r>
            <a:r>
              <a:rPr lang="fi-FI" dirty="0"/>
              <a:t> -&gt; 8 </a:t>
            </a:r>
            <a:r>
              <a:rPr lang="fi-FI" dirty="0" err="1"/>
              <a:t>million</a:t>
            </a:r>
            <a:r>
              <a:rPr lang="fi-FI" dirty="0"/>
              <a:t> </a:t>
            </a:r>
            <a:r>
              <a:rPr lang="fi-FI" dirty="0" err="1"/>
              <a:t>tiny</a:t>
            </a:r>
            <a:r>
              <a:rPr lang="fi-FI" dirty="0"/>
              <a:t> </a:t>
            </a:r>
            <a:r>
              <a:rPr lang="fi-FI" dirty="0" err="1"/>
              <a:t>rotatable</a:t>
            </a:r>
            <a:r>
              <a:rPr lang="fi-FI" dirty="0"/>
              <a:t> </a:t>
            </a:r>
            <a:r>
              <a:rPr lang="fi-FI" dirty="0" err="1"/>
              <a:t>mirrors</a:t>
            </a:r>
            <a:endParaRPr lang="fi-FI" dirty="0"/>
          </a:p>
        </p:txBody>
      </p:sp>
      <p:sp>
        <p:nvSpPr>
          <p:cNvPr id="2" name="Title 1"/>
          <p:cNvSpPr>
            <a:spLocks noGrp="1"/>
          </p:cNvSpPr>
          <p:nvPr>
            <p:ph type="ctrTitle"/>
          </p:nvPr>
        </p:nvSpPr>
        <p:spPr/>
        <p:txBody>
          <a:bodyPr/>
          <a:lstStyle/>
          <a:p>
            <a:r>
              <a:rPr lang="fi-FI" dirty="0"/>
              <a:t>MEMS </a:t>
            </a:r>
            <a:r>
              <a:rPr lang="fi-FI" dirty="0" err="1"/>
              <a:t>example</a:t>
            </a:r>
            <a:r>
              <a:rPr lang="fi-FI" dirty="0"/>
              <a:t>:</a:t>
            </a:r>
            <a:br>
              <a:rPr lang="fi-FI" dirty="0"/>
            </a:br>
            <a:r>
              <a:rPr lang="fi-FI" dirty="0"/>
              <a:t>Digital </a:t>
            </a:r>
            <a:r>
              <a:rPr lang="fi-FI" dirty="0" err="1"/>
              <a:t>micromirror</a:t>
            </a:r>
            <a:r>
              <a:rPr lang="fi-FI" dirty="0"/>
              <a:t> </a:t>
            </a:r>
            <a:r>
              <a:rPr lang="fi-FI" dirty="0" err="1"/>
              <a:t>device</a:t>
            </a:r>
            <a:endParaRPr lang="fi-FI"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41</a:t>
            </a:fld>
            <a:endParaRPr lang="fi-FI" dirty="0"/>
          </a:p>
        </p:txBody>
      </p:sp>
      <p:sp>
        <p:nvSpPr>
          <p:cNvPr id="6" name="Rectangle 5"/>
          <p:cNvSpPr/>
          <p:nvPr/>
        </p:nvSpPr>
        <p:spPr>
          <a:xfrm>
            <a:off x="5435674" y="4665021"/>
            <a:ext cx="2862064" cy="215444"/>
          </a:xfrm>
          <a:prstGeom prst="rect">
            <a:avLst/>
          </a:prstGeom>
        </p:spPr>
        <p:txBody>
          <a:bodyPr wrap="square">
            <a:spAutoFit/>
          </a:bodyPr>
          <a:lstStyle/>
          <a:p>
            <a:r>
              <a:rPr lang="fi-FI" sz="800" dirty="0"/>
              <a:t>https://en.wikipedia.org/wiki/Digital_micromirror_device</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370" t="18897" r="15237" b="884"/>
          <a:stretch/>
        </p:blipFill>
        <p:spPr>
          <a:xfrm>
            <a:off x="4967653" y="2041157"/>
            <a:ext cx="3708803" cy="2624006"/>
          </a:xfrm>
          <a:prstGeom prst="rect">
            <a:avLst/>
          </a:prstGeom>
        </p:spPr>
      </p:pic>
      <p:pic>
        <p:nvPicPr>
          <p:cNvPr id="8" name="Picture 2">
            <a:extLst>
              <a:ext uri="{FF2B5EF4-FFF2-40B4-BE49-F238E27FC236}">
                <a16:creationId xmlns:a16="http://schemas.microsoft.com/office/drawing/2014/main" id="{75760AAA-ABE6-4A2A-BCBD-7DC5C975E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569468"/>
            <a:ext cx="4483506" cy="149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279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Summary</a:t>
            </a:r>
          </a:p>
        </p:txBody>
      </p:sp>
      <p:sp>
        <p:nvSpPr>
          <p:cNvPr id="3" name="Content Placeholder 2"/>
          <p:cNvSpPr>
            <a:spLocks noGrp="1"/>
          </p:cNvSpPr>
          <p:nvPr>
            <p:ph sz="quarter" idx="14"/>
          </p:nvPr>
        </p:nvSpPr>
        <p:spPr/>
        <p:txBody>
          <a:bodyPr/>
          <a:lstStyle/>
          <a:p>
            <a:r>
              <a:rPr lang="fi-FI" dirty="0"/>
              <a:t>Pneumatics is widely used in factories</a:t>
            </a:r>
          </a:p>
          <a:p>
            <a:pPr lvl="2"/>
            <a:r>
              <a:rPr lang="fi-FI" dirty="0"/>
              <a:t>Cheap, safe and robust</a:t>
            </a:r>
          </a:p>
          <a:p>
            <a:pPr lvl="2"/>
            <a:r>
              <a:rPr lang="fi-FI" dirty="0"/>
              <a:t>Energy inefficient</a:t>
            </a:r>
          </a:p>
          <a:p>
            <a:r>
              <a:rPr lang="fi-FI" dirty="0"/>
              <a:t>Solenoid vs voice coil</a:t>
            </a:r>
          </a:p>
          <a:p>
            <a:r>
              <a:rPr lang="fi-FI" dirty="0"/>
              <a:t>Ball/lead screws vs linear motors</a:t>
            </a:r>
          </a:p>
          <a:p>
            <a:r>
              <a:rPr lang="fi-FI" dirty="0"/>
              <a:t>Active materials have their niche applications</a:t>
            </a:r>
          </a:p>
          <a:p>
            <a:r>
              <a:rPr lang="fi-FI" dirty="0"/>
              <a:t>MEMS open new possibilities</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42</a:t>
            </a:fld>
            <a:endParaRPr lang="fi-FI"/>
          </a:p>
        </p:txBody>
      </p:sp>
    </p:spTree>
    <p:extLst>
      <p:ext uri="{BB962C8B-B14F-4D97-AF65-F5344CB8AC3E}">
        <p14:creationId xmlns:p14="http://schemas.microsoft.com/office/powerpoint/2010/main" val="3814918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fi-FI" dirty="0"/>
              <a:t>Pneumatics</a:t>
            </a:r>
          </a:p>
        </p:txBody>
      </p:sp>
      <p:sp>
        <p:nvSpPr>
          <p:cNvPr id="4" name="Date Placeholder 3"/>
          <p:cNvSpPr>
            <a:spLocks noGrp="1"/>
          </p:cNvSpPr>
          <p:nvPr>
            <p:ph type="dt" sz="half" idx="4294967295"/>
          </p:nvPr>
        </p:nvSpPr>
        <p:spPr>
          <a:xfrm>
            <a:off x="5524500" y="5149850"/>
            <a:ext cx="3619500" cy="155575"/>
          </a:xfrm>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4294967295"/>
          </p:nvPr>
        </p:nvSpPr>
        <p:spPr>
          <a:xfrm>
            <a:off x="5524500" y="5305425"/>
            <a:ext cx="3619500" cy="134938"/>
          </a:xfrm>
        </p:spPr>
        <p:txBody>
          <a:bodyPr/>
          <a:lstStyle/>
          <a:p>
            <a:pPr>
              <a:defRPr/>
            </a:pPr>
            <a:fld id="{49EFD4B7-1CC6-864B-A72A-C978B70BBA9B}" type="slidenum">
              <a:rPr lang="fi-FI" smtClean="0"/>
              <a:pPr>
                <a:defRPr/>
              </a:pPr>
              <a:t>5</a:t>
            </a:fld>
            <a:endParaRPr lang="fi-FI"/>
          </a:p>
        </p:txBody>
      </p:sp>
    </p:spTree>
    <p:extLst>
      <p:ext uri="{BB962C8B-B14F-4D97-AF65-F5344CB8AC3E}">
        <p14:creationId xmlns:p14="http://schemas.microsoft.com/office/powerpoint/2010/main" val="2606289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Pneumatics</a:t>
            </a:r>
          </a:p>
        </p:txBody>
      </p:sp>
      <p:sp>
        <p:nvSpPr>
          <p:cNvPr id="3" name="Content Placeholder 2"/>
          <p:cNvSpPr>
            <a:spLocks noGrp="1"/>
          </p:cNvSpPr>
          <p:nvPr>
            <p:ph sz="quarter" idx="14"/>
          </p:nvPr>
        </p:nvSpPr>
        <p:spPr/>
        <p:txBody>
          <a:bodyPr/>
          <a:lstStyle/>
          <a:p>
            <a:r>
              <a:rPr lang="fi-FI" dirty="0"/>
              <a:t>Cheap actuators</a:t>
            </a:r>
          </a:p>
          <a:p>
            <a:r>
              <a:rPr lang="fi-FI" dirty="0"/>
              <a:t>Moderate forces</a:t>
            </a:r>
          </a:p>
          <a:p>
            <a:r>
              <a:rPr lang="fi-FI" dirty="0"/>
              <a:t>Clean and safe</a:t>
            </a:r>
          </a:p>
          <a:p>
            <a:pPr lvl="2"/>
            <a:r>
              <a:rPr lang="fi-FI" dirty="0"/>
              <a:t>Food industry</a:t>
            </a:r>
          </a:p>
          <a:p>
            <a:pPr lvl="2"/>
            <a:r>
              <a:rPr lang="fi-FI" dirty="0"/>
              <a:t>Oil industry</a:t>
            </a:r>
          </a:p>
          <a:p>
            <a:r>
              <a:rPr lang="fi-FI" dirty="0"/>
              <a:t>Fast, repetitive motions</a:t>
            </a:r>
          </a:p>
          <a:p>
            <a:pPr lvl="2"/>
            <a:r>
              <a:rPr lang="fi-FI" dirty="0"/>
              <a:t>Gripping, stamping, valve actuators etc. </a:t>
            </a:r>
          </a:p>
          <a:p>
            <a:r>
              <a:rPr lang="fi-FI" dirty="0"/>
              <a:t>Usually open loop because of compressibility</a:t>
            </a:r>
          </a:p>
          <a:p>
            <a:pPr lvl="2"/>
            <a:r>
              <a:rPr lang="fi-FI" dirty="0"/>
              <a:t>Movements against a </a:t>
            </a:r>
            <a:r>
              <a:rPr lang="fi-FI" dirty="0" err="1"/>
              <a:t>mechanical</a:t>
            </a:r>
            <a:r>
              <a:rPr lang="fi-FI" dirty="0"/>
              <a:t> stop</a:t>
            </a:r>
          </a:p>
          <a:p>
            <a:pPr lvl="2"/>
            <a:r>
              <a:rPr lang="fi-FI" dirty="0" err="1"/>
              <a:t>Servosystems</a:t>
            </a:r>
            <a:r>
              <a:rPr lang="fi-FI" dirty="0"/>
              <a:t> </a:t>
            </a:r>
            <a:r>
              <a:rPr lang="fi-FI" dirty="0" err="1"/>
              <a:t>also</a:t>
            </a:r>
            <a:r>
              <a:rPr lang="fi-FI" dirty="0"/>
              <a:t> </a:t>
            </a:r>
            <a:r>
              <a:rPr lang="fi-FI"/>
              <a:t>possible</a:t>
            </a:r>
            <a:endParaRPr lang="fi-FI" dirty="0"/>
          </a:p>
          <a:p>
            <a:endParaRPr lang="fi-FI" dirty="0"/>
          </a:p>
        </p:txBody>
      </p:sp>
      <p:pic>
        <p:nvPicPr>
          <p:cNvPr id="4" name="Picture 3"/>
          <p:cNvPicPr>
            <a:picLocks noChangeAspect="1"/>
          </p:cNvPicPr>
          <p:nvPr/>
        </p:nvPicPr>
        <p:blipFill>
          <a:blip r:embed="rId3"/>
          <a:stretch>
            <a:fillRect/>
          </a:stretch>
        </p:blipFill>
        <p:spPr>
          <a:xfrm>
            <a:off x="3050007" y="797064"/>
            <a:ext cx="5625681" cy="1811660"/>
          </a:xfrm>
          <a:prstGeom prst="rect">
            <a:avLst/>
          </a:prstGeom>
        </p:spPr>
      </p:pic>
    </p:spTree>
    <p:extLst>
      <p:ext uri="{BB962C8B-B14F-4D97-AF65-F5344CB8AC3E}">
        <p14:creationId xmlns:p14="http://schemas.microsoft.com/office/powerpoint/2010/main" val="332017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err="1"/>
              <a:t>Pneumatic</a:t>
            </a:r>
            <a:r>
              <a:rPr lang="fi-FI" dirty="0"/>
              <a:t> </a:t>
            </a:r>
            <a:r>
              <a:rPr lang="fi-FI" dirty="0" err="1"/>
              <a:t>example</a:t>
            </a:r>
            <a:endParaRPr lang="fi-FI"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7</a:t>
            </a:fld>
            <a:endParaRPr lang="fi-FI"/>
          </a:p>
        </p:txBody>
      </p:sp>
      <p:pic>
        <p:nvPicPr>
          <p:cNvPr id="8" name="Industrial pneumatic automation, exhibition Tech Industry  2014 (2)">
            <a:hlinkClick r:id="" action="ppaction://media"/>
            <a:extLst>
              <a:ext uri="{FF2B5EF4-FFF2-40B4-BE49-F238E27FC236}">
                <a16:creationId xmlns:a16="http://schemas.microsoft.com/office/drawing/2014/main" id="{FF916F7B-DA80-E2DC-1BA8-DE933A78B44C}"/>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468313" y="891350"/>
            <a:ext cx="7965868" cy="4480933"/>
          </a:xfrm>
        </p:spPr>
      </p:pic>
    </p:spTree>
    <p:extLst>
      <p:ext uri="{BB962C8B-B14F-4D97-AF65-F5344CB8AC3E}">
        <p14:creationId xmlns:p14="http://schemas.microsoft.com/office/powerpoint/2010/main" val="18328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2561945"/>
            <a:ext cx="2111000" cy="2111000"/>
          </a:xfrm>
          <a:prstGeom prst="rect">
            <a:avLst/>
          </a:prstGeom>
        </p:spPr>
      </p:pic>
      <p:sp>
        <p:nvSpPr>
          <p:cNvPr id="2" name="Title 1"/>
          <p:cNvSpPr>
            <a:spLocks noGrp="1"/>
          </p:cNvSpPr>
          <p:nvPr>
            <p:ph type="ctrTitle"/>
          </p:nvPr>
        </p:nvSpPr>
        <p:spPr/>
        <p:txBody>
          <a:bodyPr/>
          <a:lstStyle/>
          <a:p>
            <a:r>
              <a:rPr lang="fi-FI" dirty="0"/>
              <a:t>Air supply</a:t>
            </a:r>
          </a:p>
        </p:txBody>
      </p:sp>
      <p:sp>
        <p:nvSpPr>
          <p:cNvPr id="3" name="Content Placeholder 2"/>
          <p:cNvSpPr>
            <a:spLocks noGrp="1"/>
          </p:cNvSpPr>
          <p:nvPr>
            <p:ph sz="quarter" idx="14"/>
          </p:nvPr>
        </p:nvSpPr>
        <p:spPr/>
        <p:txBody>
          <a:bodyPr/>
          <a:lstStyle/>
          <a:p>
            <a:r>
              <a:rPr lang="en-US"/>
              <a:t>Supply pressure</a:t>
            </a:r>
            <a:endParaRPr lang="fi-FI" dirty="0"/>
          </a:p>
          <a:p>
            <a:pPr lvl="2"/>
            <a:r>
              <a:rPr lang="fi-FI" dirty="0"/>
              <a:t>Typical range 2-10 bars (0.2-1 MPa)</a:t>
            </a:r>
          </a:p>
          <a:p>
            <a:pPr lvl="2"/>
            <a:r>
              <a:rPr lang="fi-FI" dirty="0"/>
              <a:t>Usually 6-7 bars</a:t>
            </a:r>
          </a:p>
          <a:p>
            <a:r>
              <a:rPr lang="fi-FI" dirty="0"/>
              <a:t>Components</a:t>
            </a:r>
          </a:p>
          <a:p>
            <a:pPr lvl="2"/>
            <a:r>
              <a:rPr lang="fi-FI" dirty="0"/>
              <a:t>Air compressor</a:t>
            </a:r>
          </a:p>
          <a:p>
            <a:pPr lvl="2"/>
            <a:r>
              <a:rPr lang="fi-FI" dirty="0"/>
              <a:t>Filter, dryer</a:t>
            </a:r>
          </a:p>
          <a:p>
            <a:pPr lvl="2"/>
            <a:r>
              <a:rPr lang="fi-FI" dirty="0"/>
              <a:t>Storage tank</a:t>
            </a:r>
          </a:p>
          <a:p>
            <a:r>
              <a:rPr lang="en-US" dirty="0"/>
              <a:t>Low system efficiency</a:t>
            </a:r>
          </a:p>
          <a:p>
            <a:pPr lvl="2"/>
            <a:r>
              <a:rPr lang="fi-FI" dirty="0" err="1"/>
              <a:t>Heat</a:t>
            </a:r>
            <a:r>
              <a:rPr lang="fi-FI" dirty="0"/>
              <a:t> </a:t>
            </a:r>
            <a:r>
              <a:rPr lang="fi-FI" dirty="0" err="1"/>
              <a:t>produced</a:t>
            </a:r>
            <a:r>
              <a:rPr lang="fi-FI" dirty="0"/>
              <a:t> </a:t>
            </a:r>
            <a:r>
              <a:rPr lang="fi-FI" dirty="0" err="1"/>
              <a:t>by</a:t>
            </a:r>
            <a:r>
              <a:rPr lang="fi-FI" dirty="0"/>
              <a:t> </a:t>
            </a:r>
            <a:r>
              <a:rPr lang="fi-FI" dirty="0" err="1"/>
              <a:t>the</a:t>
            </a:r>
            <a:r>
              <a:rPr lang="fi-FI" dirty="0"/>
              <a:t> </a:t>
            </a:r>
            <a:r>
              <a:rPr lang="fi-FI" dirty="0" err="1"/>
              <a:t>compressor</a:t>
            </a:r>
            <a:endParaRPr lang="en-US" dirty="0"/>
          </a:p>
          <a:p>
            <a:pPr lvl="2"/>
            <a:r>
              <a:rPr lang="en-US" dirty="0"/>
              <a:t>Leaks in piping</a:t>
            </a:r>
          </a:p>
        </p:txBody>
      </p:sp>
      <p:sp>
        <p:nvSpPr>
          <p:cNvPr id="4" name="Date Placeholder 3"/>
          <p:cNvSpPr>
            <a:spLocks noGrp="1"/>
          </p:cNvSpPr>
          <p:nvPr>
            <p:ph type="dt" sz="half" idx="15"/>
          </p:nvPr>
        </p:nvSpPr>
        <p:spPr/>
        <p:txBody>
          <a:bodyPr/>
          <a:lstStyle/>
          <a:p>
            <a:pPr>
              <a:defRPr/>
            </a:pPr>
            <a:fld id="{24CBB682-87B2-4236-AF78-B49807E7713E}" type="datetime1">
              <a:rPr lang="fi-FI" smtClean="0"/>
              <a:t>18.11.2024</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8</a:t>
            </a:fld>
            <a:endParaRPr lang="fi-FI"/>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71469"/>
            <a:ext cx="3191120" cy="2393340"/>
          </a:xfrm>
          <a:prstGeom prst="rect">
            <a:avLst/>
          </a:prstGeom>
        </p:spPr>
      </p:pic>
    </p:spTree>
    <p:extLst>
      <p:ext uri="{BB962C8B-B14F-4D97-AF65-F5344CB8AC3E}">
        <p14:creationId xmlns:p14="http://schemas.microsoft.com/office/powerpoint/2010/main" val="2032022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968" y="2137744"/>
            <a:ext cx="3402211" cy="3024188"/>
          </a:xfrm>
          <a:prstGeom prst="rect">
            <a:avLst/>
          </a:prstGeom>
        </p:spPr>
      </p:pic>
      <p:sp>
        <p:nvSpPr>
          <p:cNvPr id="2" name="Title 1"/>
          <p:cNvSpPr>
            <a:spLocks noGrp="1"/>
          </p:cNvSpPr>
          <p:nvPr>
            <p:ph type="ctrTitle"/>
          </p:nvPr>
        </p:nvSpPr>
        <p:spPr/>
        <p:txBody>
          <a:bodyPr/>
          <a:lstStyle/>
          <a:p>
            <a:r>
              <a:rPr lang="fi-FI" dirty="0"/>
              <a:t>Pneumatic cylinders</a:t>
            </a:r>
          </a:p>
        </p:txBody>
      </p:sp>
      <p:sp>
        <p:nvSpPr>
          <p:cNvPr id="3" name="Content Placeholder 2"/>
          <p:cNvSpPr>
            <a:spLocks noGrp="1"/>
          </p:cNvSpPr>
          <p:nvPr>
            <p:ph sz="quarter" idx="14"/>
          </p:nvPr>
        </p:nvSpPr>
        <p:spPr/>
        <p:txBody>
          <a:bodyPr/>
          <a:lstStyle/>
          <a:p>
            <a:r>
              <a:rPr lang="fi-FI" dirty="0"/>
              <a:t>Force = pressure * piston area</a:t>
            </a:r>
          </a:p>
          <a:p>
            <a:r>
              <a:rPr lang="fi-FI" dirty="0"/>
              <a:t>Single or double acting</a:t>
            </a:r>
          </a:p>
          <a:p>
            <a:r>
              <a:rPr lang="fi-FI" dirty="0"/>
              <a:t>Force usually &lt; 10 kN</a:t>
            </a:r>
          </a:p>
          <a:p>
            <a:r>
              <a:rPr lang="fi-FI" dirty="0"/>
              <a:t>Stroke 1-3000 mm</a:t>
            </a:r>
          </a:p>
          <a:p>
            <a:r>
              <a:rPr lang="fi-FI" dirty="0"/>
              <a:t>Rodless</a:t>
            </a:r>
          </a:p>
          <a:p>
            <a:pPr lvl="2"/>
            <a:r>
              <a:rPr lang="fi-FI" dirty="0"/>
              <a:t>Very long strokes</a:t>
            </a:r>
          </a:p>
          <a:p>
            <a:r>
              <a:rPr lang="fi-FI" dirty="0"/>
              <a:t>Telescope</a:t>
            </a:r>
          </a:p>
          <a:p>
            <a:pPr lvl="2"/>
            <a:r>
              <a:rPr lang="fi-FI" dirty="0"/>
              <a:t>Long stroke, compact when retracted</a:t>
            </a:r>
          </a:p>
          <a:p>
            <a:endParaRPr lang="fi-FI" dirty="0"/>
          </a:p>
        </p:txBody>
      </p:sp>
      <p:sp>
        <p:nvSpPr>
          <p:cNvPr id="10" name="TextBox 9"/>
          <p:cNvSpPr txBox="1"/>
          <p:nvPr/>
        </p:nvSpPr>
        <p:spPr>
          <a:xfrm>
            <a:off x="4465377" y="5071937"/>
            <a:ext cx="3055465" cy="164353"/>
          </a:xfrm>
          <a:prstGeom prst="rect">
            <a:avLst/>
          </a:prstGeom>
          <a:noFill/>
        </p:spPr>
        <p:txBody>
          <a:bodyPr wrap="square" lIns="71323" tIns="35662" rIns="71323" bIns="35662" rtlCol="0">
            <a:spAutoFit/>
          </a:bodyPr>
          <a:lstStyle/>
          <a:p>
            <a:r>
              <a:rPr lang="fi-FI" sz="600" dirty="0"/>
              <a:t>http://www.mathworks.com/matlabcentral/fileexchange/screenshots/3366/original.jpg</a:t>
            </a:r>
          </a:p>
        </p:txBody>
      </p:sp>
      <p:sp>
        <p:nvSpPr>
          <p:cNvPr id="7" name="TextBox 6"/>
          <p:cNvSpPr txBox="1"/>
          <p:nvPr/>
        </p:nvSpPr>
        <p:spPr>
          <a:xfrm>
            <a:off x="5846819" y="549278"/>
            <a:ext cx="2952328" cy="123111"/>
          </a:xfrm>
          <a:prstGeom prst="rect">
            <a:avLst/>
          </a:prstGeom>
          <a:noFill/>
        </p:spPr>
        <p:txBody>
          <a:bodyPr wrap="square" lIns="0" tIns="0" rIns="0" bIns="0" rtlCol="0">
            <a:spAutoFit/>
          </a:bodyPr>
          <a:lstStyle/>
          <a:p>
            <a:r>
              <a:rPr lang="fi-FI" sz="800" b="1" dirty="0"/>
              <a:t>http://en.wikipedia.org/wiki/Pneumatic_cylinder</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760" y="732572"/>
            <a:ext cx="1752600" cy="94297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7872" y="732572"/>
            <a:ext cx="1752600" cy="94297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2633" y="1921397"/>
            <a:ext cx="1464543" cy="3089438"/>
          </a:xfrm>
          <a:prstGeom prst="rect">
            <a:avLst/>
          </a:prstGeom>
        </p:spPr>
      </p:pic>
    </p:spTree>
    <p:extLst>
      <p:ext uri="{BB962C8B-B14F-4D97-AF65-F5344CB8AC3E}">
        <p14:creationId xmlns:p14="http://schemas.microsoft.com/office/powerpoint/2010/main" val="3103982712"/>
      </p:ext>
    </p:extLst>
  </p:cSld>
  <p:clrMapOvr>
    <a:masterClrMapping/>
  </p:clrMapOvr>
</p:sld>
</file>

<file path=ppt/theme/theme1.xml><?xml version="1.0" encoding="utf-8"?>
<a:theme xmlns:a="http://schemas.openxmlformats.org/drawingml/2006/main" name="Aalto University">
  <a:themeElements>
    <a:clrScheme name="Aalto-insinoori">
      <a:dk1>
        <a:sysClr val="windowText" lastClr="000000"/>
      </a:dk1>
      <a:lt1>
        <a:sysClr val="window" lastClr="FFFFFF"/>
      </a:lt1>
      <a:dk2>
        <a:srgbClr val="BB16A3"/>
      </a:dk2>
      <a:lt2>
        <a:srgbClr val="8C857B"/>
      </a:lt2>
      <a:accent1>
        <a:srgbClr val="BB16A3"/>
      </a:accent1>
      <a:accent2>
        <a:srgbClr val="FFCD00"/>
      </a:accent2>
      <a:accent3>
        <a:srgbClr val="EF3340"/>
      </a:accent3>
      <a:accent4>
        <a:srgbClr val="005EB8"/>
      </a:accent4>
      <a:accent5>
        <a:srgbClr val="8C857B"/>
      </a:accent5>
      <a:accent6>
        <a:srgbClr val="00965E"/>
      </a:accent6>
      <a:hlink>
        <a:srgbClr val="000000"/>
      </a:hlink>
      <a:folHlink>
        <a:srgbClr val="928B81"/>
      </a:folHlink>
    </a:clrScheme>
    <a:fontScheme name="Aalto-yliopis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000" b="1"/>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f342598-d27f-4958-9976-67b14d0ac250" xsi:nil="true"/>
    <lcf76f155ced4ddcb4097134ff3c332f xmlns="4bbe4159-ea24-44e9-8a60-202d6fa3bf0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siakirja" ma:contentTypeID="0x0101000CBCDAD7AB404949B60B0E1C45A655D4" ma:contentTypeVersion="12" ma:contentTypeDescription="Luo uusi asiakirja." ma:contentTypeScope="" ma:versionID="b641ed68ad1ce14412d5b66c53d98b89">
  <xsd:schema xmlns:xsd="http://www.w3.org/2001/XMLSchema" xmlns:xs="http://www.w3.org/2001/XMLSchema" xmlns:p="http://schemas.microsoft.com/office/2006/metadata/properties" xmlns:ns2="4bbe4159-ea24-44e9-8a60-202d6fa3bf01" xmlns:ns3="0f342598-d27f-4958-9976-67b14d0ac250" targetNamespace="http://schemas.microsoft.com/office/2006/metadata/properties" ma:root="true" ma:fieldsID="79c99c3f1acd77555f8f484b980bc1dd" ns2:_="" ns3:_="">
    <xsd:import namespace="4bbe4159-ea24-44e9-8a60-202d6fa3bf01"/>
    <xsd:import namespace="0f342598-d27f-4958-9976-67b14d0ac25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be4159-ea24-44e9-8a60-202d6fa3bf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Kuvien tunnisteet" ma:readOnly="false" ma:fieldId="{5cf76f15-5ced-4ddc-b409-7134ff3c332f}" ma:taxonomyMulti="true" ma:sspId="2d61bb93-c830-477f-800c-34a01ab1e79a"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342598-d27f-4958-9976-67b14d0ac25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e1c592a0-c749-49e4-a232-17b8bc056d98}" ma:internalName="TaxCatchAll" ma:showField="CatchAllData" ma:web="0f342598-d27f-4958-9976-67b14d0ac2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ABFCBE-38DF-4A99-8AAD-32B542C8E9E2}">
  <ds:schemaRef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4bbe4159-ea24-44e9-8a60-202d6fa3bf01"/>
    <ds:schemaRef ds:uri="0f342598-d27f-4958-9976-67b14d0ac250"/>
    <ds:schemaRef ds:uri="http://purl.org/dc/terms/"/>
    <ds:schemaRef ds:uri="http://www.w3.org/XML/1998/namespace"/>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340A419F-E72D-4474-B7C5-12D58F0B63C9}">
  <ds:schemaRefs>
    <ds:schemaRef ds:uri="http://schemas.microsoft.com/sharepoint/v3/contenttype/forms"/>
  </ds:schemaRefs>
</ds:datastoreItem>
</file>

<file path=customXml/itemProps3.xml><?xml version="1.0" encoding="utf-8"?>
<ds:datastoreItem xmlns:ds="http://schemas.openxmlformats.org/officeDocument/2006/customXml" ds:itemID="{AB4159DF-B3BF-460A-B912-A4E7AE2E37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be4159-ea24-44e9-8a60-202d6fa3bf01"/>
    <ds:schemaRef ds:uri="0f342598-d27f-4958-9976-67b14d0ac2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27635</TotalTime>
  <Words>3148</Words>
  <Application>Microsoft Office PowerPoint</Application>
  <PresentationFormat>On-screen Show (16:10)</PresentationFormat>
  <Paragraphs>534</Paragraphs>
  <Slides>42</Slides>
  <Notes>34</Notes>
  <HiddenSlides>0</HiddenSlides>
  <MMClips>12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Arial Narrow</vt:lpstr>
      <vt:lpstr>BellGothic BT</vt:lpstr>
      <vt:lpstr>Calibri</vt:lpstr>
      <vt:lpstr>Cambria Math</vt:lpstr>
      <vt:lpstr>Courier New</vt:lpstr>
      <vt:lpstr>Georgia</vt:lpstr>
      <vt:lpstr>Lucida Grande</vt:lpstr>
      <vt:lpstr>Times New Roman</vt:lpstr>
      <vt:lpstr>Wingdings</vt:lpstr>
      <vt:lpstr>Aalto University</vt:lpstr>
      <vt:lpstr>Other actuators</vt:lpstr>
      <vt:lpstr>Feedback</vt:lpstr>
      <vt:lpstr>PowerPoint Presentation</vt:lpstr>
      <vt:lpstr>Lecture overview &amp; learning outcome</vt:lpstr>
      <vt:lpstr>Pneumatics</vt:lpstr>
      <vt:lpstr>Pneumatics</vt:lpstr>
      <vt:lpstr>Pneumatic example</vt:lpstr>
      <vt:lpstr>Air supply</vt:lpstr>
      <vt:lpstr>Pneumatic cylinders</vt:lpstr>
      <vt:lpstr>Pneumatic grippers</vt:lpstr>
      <vt:lpstr>Pneumatic rotary actuators</vt:lpstr>
      <vt:lpstr>Pneumatic muscles and bellows</vt:lpstr>
      <vt:lpstr>Pneumatic muscles</vt:lpstr>
      <vt:lpstr>PowerPoint Presentation</vt:lpstr>
      <vt:lpstr>Linear motion with electric devices</vt:lpstr>
      <vt:lpstr>Converting rotation to linear movement: Screws</vt:lpstr>
      <vt:lpstr>Lead screw example</vt:lpstr>
      <vt:lpstr>Converting rotation to linear movement: Gears and belts</vt:lpstr>
      <vt:lpstr>Example: Ultimaker 3D printer</vt:lpstr>
      <vt:lpstr>Electric linear actuator</vt:lpstr>
      <vt:lpstr>Solenoid</vt:lpstr>
      <vt:lpstr>Solenoid example</vt:lpstr>
      <vt:lpstr>Voice coil</vt:lpstr>
      <vt:lpstr>Voice coil example</vt:lpstr>
      <vt:lpstr>Voice coil principle</vt:lpstr>
      <vt:lpstr>Linear motors</vt:lpstr>
      <vt:lpstr>Linear motor principle</vt:lpstr>
      <vt:lpstr>Linear motor example</vt:lpstr>
      <vt:lpstr>Active materials</vt:lpstr>
      <vt:lpstr>Piezoelectric stack actuators</vt:lpstr>
      <vt:lpstr>Piezoelectric benders</vt:lpstr>
      <vt:lpstr>Piezo example application: micro gripper</vt:lpstr>
      <vt:lpstr>Piezoelectric motor</vt:lpstr>
      <vt:lpstr>Miniature piezoelectric linear motor</vt:lpstr>
      <vt:lpstr>Magnetorheological (MR) fluid</vt:lpstr>
      <vt:lpstr>Other active materials</vt:lpstr>
      <vt:lpstr>MEMS actuators</vt:lpstr>
      <vt:lpstr>MEMS actuators</vt:lpstr>
      <vt:lpstr>Comb drive</vt:lpstr>
      <vt:lpstr>MEMS stepper with integrated position sensor</vt:lpstr>
      <vt:lpstr>MEMS example: Digital micromirror device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Aalto Living+</dc:title>
  <dc:creator>Raine Viitala</dc:creator>
  <cp:lastModifiedBy>Raine Viitala</cp:lastModifiedBy>
  <cp:revision>488</cp:revision>
  <cp:lastPrinted>2012-10-17T07:14:15Z</cp:lastPrinted>
  <dcterms:created xsi:type="dcterms:W3CDTF">2012-05-14T17:33:12Z</dcterms:created>
  <dcterms:modified xsi:type="dcterms:W3CDTF">2024-11-18T19:51:52Z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0x0101000CBCDAD7AB404949B60B0E1C45A655D4</vt:lpwstr>
  </property>
  <property fmtid="{D5CDD505-2E9C-101B-9397-08002B2CF9AE}" pid="3" name="MediaServiceImageTags">
    <vt:lpwstr/>
  </property>
</Properties>
</file>